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83" r:id="rId2"/>
    <p:sldId id="3009" r:id="rId3"/>
    <p:sldId id="3090" r:id="rId4"/>
    <p:sldId id="1626" r:id="rId5"/>
    <p:sldId id="2982" r:id="rId6"/>
    <p:sldId id="3014" r:id="rId7"/>
    <p:sldId id="3015" r:id="rId8"/>
    <p:sldId id="3010" r:id="rId9"/>
    <p:sldId id="2984" r:id="rId10"/>
    <p:sldId id="2985" r:id="rId11"/>
    <p:sldId id="2986" r:id="rId12"/>
    <p:sldId id="3087" r:id="rId13"/>
    <p:sldId id="3088" r:id="rId14"/>
    <p:sldId id="3089" r:id="rId15"/>
    <p:sldId id="2987" r:id="rId16"/>
    <p:sldId id="2988" r:id="rId17"/>
    <p:sldId id="3012" r:id="rId18"/>
    <p:sldId id="2990" r:id="rId19"/>
    <p:sldId id="3052" r:id="rId20"/>
    <p:sldId id="2991" r:id="rId21"/>
    <p:sldId id="2992" r:id="rId22"/>
    <p:sldId id="2993" r:id="rId23"/>
    <p:sldId id="3008" r:id="rId24"/>
    <p:sldId id="3054" r:id="rId25"/>
    <p:sldId id="2994" r:id="rId26"/>
    <p:sldId id="3056" r:id="rId27"/>
    <p:sldId id="3057" r:id="rId28"/>
    <p:sldId id="3058" r:id="rId29"/>
    <p:sldId id="3059" r:id="rId30"/>
    <p:sldId id="3060" r:id="rId31"/>
    <p:sldId id="2997" r:id="rId32"/>
    <p:sldId id="2998" r:id="rId33"/>
    <p:sldId id="2999" r:id="rId34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ADE"/>
    <a:srgbClr val="38579A"/>
    <a:srgbClr val="E99BEB"/>
    <a:srgbClr val="515C63"/>
    <a:srgbClr val="3F4C55"/>
    <a:srgbClr val="31AFB5"/>
    <a:srgbClr val="72B359"/>
    <a:srgbClr val="223638"/>
    <a:srgbClr val="9DC75A"/>
    <a:srgbClr val="FFD2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Tanpa Gaya, Kisi Tabel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Gaya Teran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Gaya Tema 2 - Akse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30" autoAdjust="0"/>
    <p:restoredTop sz="79926" autoAdjust="0"/>
  </p:normalViewPr>
  <p:slideViewPr>
    <p:cSldViewPr>
      <p:cViewPr varScale="1">
        <p:scale>
          <a:sx n="118" d="100"/>
          <a:sy n="118" d="100"/>
        </p:scale>
        <p:origin x="100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angga/Documents/KAMPUS/Semester%207/SKRIPSI/LAPORAN%20SKRIPSI/DATABASE%20UMKM%20sd%2004%20Februari%202019-dikonvers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d-ID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id-ID" sz="1200" b="1"/>
              <a:t>JUMLAH UMKM BERDASARKAN BIDANG INDUSTRI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d-ID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'Table 1'!$K$2</c:f>
              <c:strCache>
                <c:ptCount val="1"/>
                <c:pt idx="0">
                  <c:v>JUMLAH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51-E347-AAA1-43EE8548ED3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51-E347-AAA1-43EE8548ED3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451-E347-AAA1-43EE8548ED3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451-E347-AAA1-43EE8548ED3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451-E347-AAA1-43EE8548ED3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B451-E347-AAA1-43EE8548ED3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d-ID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'Table 1'!$J$3:$J$8</c:f>
              <c:strCache>
                <c:ptCount val="6"/>
                <c:pt idx="0">
                  <c:v>Kuliner</c:v>
                </c:pt>
                <c:pt idx="1">
                  <c:v>Fashion</c:v>
                </c:pt>
                <c:pt idx="2">
                  <c:v>Handicraft</c:v>
                </c:pt>
                <c:pt idx="3">
                  <c:v>Jasa</c:v>
                </c:pt>
                <c:pt idx="4">
                  <c:v>Perdagangan</c:v>
                </c:pt>
                <c:pt idx="5">
                  <c:v>Lain-lain</c:v>
                </c:pt>
              </c:strCache>
            </c:strRef>
          </c:cat>
          <c:val>
            <c:numRef>
              <c:f>'Table 1'!$K$3:$K$8</c:f>
              <c:numCache>
                <c:formatCode>General</c:formatCode>
                <c:ptCount val="6"/>
                <c:pt idx="0">
                  <c:v>2148</c:v>
                </c:pt>
                <c:pt idx="1">
                  <c:v>971</c:v>
                </c:pt>
                <c:pt idx="2">
                  <c:v>472</c:v>
                </c:pt>
                <c:pt idx="3">
                  <c:v>767</c:v>
                </c:pt>
                <c:pt idx="4">
                  <c:v>1036</c:v>
                </c:pt>
                <c:pt idx="5">
                  <c:v>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9D-324B-996D-028131252A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d-ID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0CDCF-B072-4CC6-B2A3-B1C4F4AE3FFA}" type="datetimeFigureOut">
              <a:rPr lang="en-US" smtClean="0"/>
              <a:pPr/>
              <a:t>5/30/19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0187-CA69-4ACB-9811-75164F281DE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819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3E9E0-D922-418E-8BFA-E41C87CB1E68}" type="datetimeFigureOut">
              <a:rPr lang="en-US" smtClean="0"/>
              <a:pPr/>
              <a:t>5/30/19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D2F9E-D167-4ED3-83EC-AE46EA34BE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72013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23795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327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74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4424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27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247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81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mengakses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HelloUMKM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helloumkm.id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/admin. Admin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diarahkan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dahulu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diharuskan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HelloUMKM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admin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diarahkan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halaman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utama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pengelolaan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UMKM, data list bank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dimasukkan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proses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Apabila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pendaftaran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UMKM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 UMKM, admin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pembuatan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website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Developers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developers.line.biz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dikarenakan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memerlukan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mendaftarkan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 ID, channel access token, channel secret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webhook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1856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HelloUMKM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UMKM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diharuskan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pendaftaran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Setelah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UMKM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mengakses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HelloUMKM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UMKM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mengakses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helloumkm.id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/users.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login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menggunakan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didapatkan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sebelumnya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Setelah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berhasil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login, UMKM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pengelolaan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pengelolaan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pemesanan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maupun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pengelolaan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LINE Bot.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proses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terjadi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ditangani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dimana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setiap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disimpan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dikembalikan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633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63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021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berkomunikasi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dahulu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mengirim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Bot. LINE 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memverifikasi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Developers.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valid, LINE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memproses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memproses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tersimpan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proses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dikembalikan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811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berkomunikasi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terlebih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dahulu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menambahkan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mengirim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Bot. LINE 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memverifikasi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LINE Developers.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valid, LINE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Messaging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mengirimkan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notifikasi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alamat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webhook.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Setelah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diterima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memproses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memberikan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sesuai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memproses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permintaan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membutuhkan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tersimpan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mengambil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Data yang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telah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proses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dikembalikan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pada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pelanggan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821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890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d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050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96B1DE50-A623-0D46-B5A2-FD9108AB1735}"/>
              </a:ext>
            </a:extLst>
          </p:cNvPr>
          <p:cNvSpPr txBox="1">
            <a:spLocks/>
          </p:cNvSpPr>
          <p:nvPr userDrawn="1"/>
        </p:nvSpPr>
        <p:spPr>
          <a:xfrm>
            <a:off x="112024" y="4890016"/>
            <a:ext cx="4764776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b="1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PROGRAM STUDI TEKNIK INFORMATIKA – FAKULTAS TEKNIK DAN ILMU KOMPUTER</a:t>
            </a:r>
          </a:p>
        </p:txBody>
      </p: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A0CFAD7E-63B0-2D4D-BCDE-9EB4B4DCD664}"/>
              </a:ext>
            </a:extLst>
          </p:cNvPr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ambar 5">
            <a:extLst>
              <a:ext uri="{FF2B5EF4-FFF2-40B4-BE49-F238E27FC236}">
                <a16:creationId xmlns:a16="http://schemas.microsoft.com/office/drawing/2014/main" id="{3EEC38BC-6913-B340-AF7B-2DE9846CCA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6" y="4855867"/>
            <a:ext cx="1346200" cy="2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5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4">
            <a:extLst>
              <a:ext uri="{FF2B5EF4-FFF2-40B4-BE49-F238E27FC236}">
                <a16:creationId xmlns:a16="http://schemas.microsoft.com/office/drawing/2014/main" id="{115C2211-D2F1-8540-A212-934395EB3733}"/>
              </a:ext>
            </a:extLst>
          </p:cNvPr>
          <p:cNvSpPr txBox="1">
            <a:spLocks/>
          </p:cNvSpPr>
          <p:nvPr userDrawn="1"/>
        </p:nvSpPr>
        <p:spPr>
          <a:xfrm>
            <a:off x="733297" y="486007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b="1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Teknik </a:t>
            </a:r>
            <a:r>
              <a:rPr lang="en-US" sz="1000" b="1" kern="1200" dirty="0" err="1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Informatika</a:t>
            </a:r>
            <a:r>
              <a:rPr lang="en-US" sz="1000" b="1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– UNIVERSITAS KOMPUTER INDONESIA</a:t>
            </a:r>
          </a:p>
        </p:txBody>
      </p:sp>
      <p:cxnSp>
        <p:nvCxnSpPr>
          <p:cNvPr id="3" name="Straight Connector 16">
            <a:extLst>
              <a:ext uri="{FF2B5EF4-FFF2-40B4-BE49-F238E27FC236}">
                <a16:creationId xmlns:a16="http://schemas.microsoft.com/office/drawing/2014/main" id="{F99FA589-4BED-C94F-8A0D-13EAD31663C7}"/>
              </a:ext>
            </a:extLst>
          </p:cNvPr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ambar 3">
            <a:extLst>
              <a:ext uri="{FF2B5EF4-FFF2-40B4-BE49-F238E27FC236}">
                <a16:creationId xmlns:a16="http://schemas.microsoft.com/office/drawing/2014/main" id="{8B27AF50-2739-0541-AF21-4FB4FAA33F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4490917"/>
            <a:ext cx="590549" cy="590549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8C7EB36D-8C8D-0C4D-B284-4C0FE67169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6" y="4855867"/>
            <a:ext cx="1346200" cy="2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6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9050">
            <a:noFill/>
          </a:ln>
        </p:spPr>
        <p:txBody>
          <a:bodyPr lIns="0" tIns="91440" rIns="0" bIns="1463040" anchor="b"/>
          <a:lstStyle>
            <a:lvl1pPr algn="ctr" rtl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Image Holder</a:t>
            </a:r>
          </a:p>
        </p:txBody>
      </p:sp>
    </p:spTree>
    <p:extLst>
      <p:ext uri="{BB962C8B-B14F-4D97-AF65-F5344CB8AC3E}">
        <p14:creationId xmlns:p14="http://schemas.microsoft.com/office/powerpoint/2010/main" val="396664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rsegi Panjang 10">
            <a:extLst>
              <a:ext uri="{FF2B5EF4-FFF2-40B4-BE49-F238E27FC236}">
                <a16:creationId xmlns:a16="http://schemas.microsoft.com/office/drawing/2014/main" id="{0052D4D4-BD34-2A47-849A-330C21B04088}"/>
              </a:ext>
            </a:extLst>
          </p:cNvPr>
          <p:cNvSpPr/>
          <p:nvPr userDrawn="1"/>
        </p:nvSpPr>
        <p:spPr bwMode="auto">
          <a:xfrm>
            <a:off x="434324" y="209550"/>
            <a:ext cx="8314364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883821"/>
            <a:ext cx="8215963" cy="173254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00" b="1" baseline="0">
                <a:solidFill>
                  <a:schemeClr val="accent4"/>
                </a:solidFill>
                <a:latin typeface="+mj-lt"/>
                <a:ea typeface="Roboto Light" panose="02000000000000000000" pitchFamily="2" charset="0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33400" y="240799"/>
            <a:ext cx="8215288" cy="495383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5F93AE66-D901-1A45-B458-68243D12C726}"/>
              </a:ext>
            </a:extLst>
          </p:cNvPr>
          <p:cNvSpPr txBox="1">
            <a:spLocks/>
          </p:cNvSpPr>
          <p:nvPr userDrawn="1"/>
        </p:nvSpPr>
        <p:spPr>
          <a:xfrm>
            <a:off x="733297" y="4860075"/>
            <a:ext cx="3048000" cy="1384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000" b="1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Teknik </a:t>
            </a:r>
            <a:r>
              <a:rPr lang="en-US" sz="1000" b="1" kern="1200" dirty="0" err="1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Informatika</a:t>
            </a:r>
            <a:r>
              <a:rPr lang="en-US" sz="1000" b="1" kern="1200" dirty="0">
                <a:solidFill>
                  <a:schemeClr val="bg1">
                    <a:lumMod val="75000"/>
                  </a:schemeClr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 – UNIVERSITAS KOMPUTER INDONESIA</a:t>
            </a:r>
          </a:p>
        </p:txBody>
      </p:sp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A9EBE832-564A-9F42-8EA3-682B1B7A65EB}"/>
              </a:ext>
            </a:extLst>
          </p:cNvPr>
          <p:cNvCxnSpPr/>
          <p:nvPr userDrawn="1"/>
        </p:nvCxnSpPr>
        <p:spPr>
          <a:xfrm>
            <a:off x="0" y="4786192"/>
            <a:ext cx="914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ambar 5">
            <a:extLst>
              <a:ext uri="{FF2B5EF4-FFF2-40B4-BE49-F238E27FC236}">
                <a16:creationId xmlns:a16="http://schemas.microsoft.com/office/drawing/2014/main" id="{43D7C160-D8CD-C649-A9F1-502D56A592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4490917"/>
            <a:ext cx="590549" cy="590549"/>
          </a:xfrm>
          <a:prstGeom prst="rect">
            <a:avLst/>
          </a:prstGeom>
        </p:spPr>
      </p:pic>
      <p:sp>
        <p:nvSpPr>
          <p:cNvPr id="2" name="Persegi Panjang 1">
            <a:extLst>
              <a:ext uri="{FF2B5EF4-FFF2-40B4-BE49-F238E27FC236}">
                <a16:creationId xmlns:a16="http://schemas.microsoft.com/office/drawing/2014/main" id="{50AC500A-FC87-0945-8FF8-03920B108145}"/>
              </a:ext>
            </a:extLst>
          </p:cNvPr>
          <p:cNvSpPr/>
          <p:nvPr userDrawn="1"/>
        </p:nvSpPr>
        <p:spPr bwMode="auto">
          <a:xfrm>
            <a:off x="380325" y="209550"/>
            <a:ext cx="36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/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8E720F88-0562-6746-ACBD-F9AE5BBB95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776" y="4855867"/>
            <a:ext cx="1346200" cy="2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71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191" r:id="rId1"/>
    <p:sldLayoutId id="2147483915" r:id="rId2"/>
    <p:sldLayoutId id="2147483959" r:id="rId3"/>
    <p:sldLayoutId id="2147484190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microsoft.com/office/2007/relationships/hdphoto" Target="../media/hdphoto6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4.png"/><Relationship Id="rId7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microsoft.com/office/2007/relationships/hdphoto" Target="../media/hdphoto6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otak Teks 2">
            <a:extLst>
              <a:ext uri="{FF2B5EF4-FFF2-40B4-BE49-F238E27FC236}">
                <a16:creationId xmlns:a16="http://schemas.microsoft.com/office/drawing/2014/main" id="{C072FA40-0B0C-E44F-98BD-B4C8BDEB9ADD}"/>
              </a:ext>
            </a:extLst>
          </p:cNvPr>
          <p:cNvSpPr txBox="1"/>
          <p:nvPr/>
        </p:nvSpPr>
        <p:spPr>
          <a:xfrm>
            <a:off x="685800" y="43815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PENERAPAN TEKNOLOGI </a:t>
            </a:r>
            <a:r>
              <a:rPr lang="id-ID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CLOUD COMPUTING </a:t>
            </a:r>
            <a:r>
              <a:rPr lang="id-ID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DAN LINE BOT SEBAGAI MEDIA PROMOSI PRODUK UMKM DI KOTA BANDUNG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1FC92C-C912-CB4E-BBD2-7A82963DB31C}"/>
              </a:ext>
            </a:extLst>
          </p:cNvPr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367" y="1296313"/>
            <a:ext cx="1241264" cy="1241264"/>
          </a:xfrm>
          <a:prstGeom prst="rect">
            <a:avLst/>
          </a:prstGeom>
          <a:noFill/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5809E31A-A2FF-AD44-B8D3-42CB1633ABF1}"/>
              </a:ext>
            </a:extLst>
          </p:cNvPr>
          <p:cNvSpPr txBox="1"/>
          <p:nvPr/>
        </p:nvSpPr>
        <p:spPr>
          <a:xfrm>
            <a:off x="2594984" y="2749410"/>
            <a:ext cx="3954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RANGGA DJATIKUSUMA LUKMAN - 10115482</a:t>
            </a: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A7AA2673-EBA7-D74A-9EF0-9F115EAA627E}"/>
              </a:ext>
            </a:extLst>
          </p:cNvPr>
          <p:cNvSpPr txBox="1"/>
          <p:nvPr/>
        </p:nvSpPr>
        <p:spPr>
          <a:xfrm>
            <a:off x="1707207" y="3486150"/>
            <a:ext cx="175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chemeClr val="bg1">
                    <a:lumMod val="50000"/>
                  </a:schemeClr>
                </a:solidFill>
              </a:rPr>
              <a:t>DOSEN PEMBIMBING</a:t>
            </a: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DF57127F-D8FF-B34B-8602-F2AC626526AC}"/>
              </a:ext>
            </a:extLst>
          </p:cNvPr>
          <p:cNvSpPr txBox="1"/>
          <p:nvPr/>
        </p:nvSpPr>
        <p:spPr>
          <a:xfrm>
            <a:off x="1246602" y="3763149"/>
            <a:ext cx="26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IRAWAN AFRIANTO, S.T., M.T.</a:t>
            </a:r>
          </a:p>
          <a:p>
            <a:pPr algn="ctr"/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NIP. 41277006009</a:t>
            </a: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AA12E18D-5F58-B149-8CA0-7139DBF46B6E}"/>
              </a:ext>
            </a:extLst>
          </p:cNvPr>
          <p:cNvSpPr txBox="1"/>
          <p:nvPr/>
        </p:nvSpPr>
        <p:spPr>
          <a:xfrm>
            <a:off x="5764185" y="3486150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dirty="0">
                <a:solidFill>
                  <a:schemeClr val="bg1">
                    <a:lumMod val="50000"/>
                  </a:schemeClr>
                </a:solidFill>
              </a:rPr>
              <a:t>DOSEN REVIEWER</a:t>
            </a: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ACF8E05D-A3C8-F942-B4EA-15C8BE29A534}"/>
              </a:ext>
            </a:extLst>
          </p:cNvPr>
          <p:cNvSpPr txBox="1"/>
          <p:nvPr/>
        </p:nvSpPr>
        <p:spPr>
          <a:xfrm>
            <a:off x="5032006" y="3763149"/>
            <a:ext cx="3034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ANGGA SETIYADI, S.Kom.,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</a:rPr>
              <a:t>M.Kom</a:t>
            </a:r>
            <a:endParaRPr lang="id-ID" sz="14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NIP. 41277006052</a:t>
            </a:r>
          </a:p>
        </p:txBody>
      </p:sp>
    </p:spTree>
    <p:extLst>
      <p:ext uri="{BB962C8B-B14F-4D97-AF65-F5344CB8AC3E}">
        <p14:creationId xmlns:p14="http://schemas.microsoft.com/office/powerpoint/2010/main" val="395859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883821"/>
            <a:ext cx="8368363" cy="176468"/>
          </a:xfrm>
        </p:spPr>
        <p:txBody>
          <a:bodyPr/>
          <a:lstStyle/>
          <a:p>
            <a:r>
              <a:rPr lang="id-ID" i="1" dirty="0" err="1">
                <a:solidFill>
                  <a:schemeClr val="accent4"/>
                </a:solidFill>
              </a:rPr>
              <a:t>Software</a:t>
            </a:r>
            <a:r>
              <a:rPr lang="id-ID" i="1" dirty="0">
                <a:solidFill>
                  <a:schemeClr val="accent4"/>
                </a:solidFill>
              </a:rPr>
              <a:t> as </a:t>
            </a:r>
            <a:r>
              <a:rPr lang="id-ID" i="1" dirty="0" err="1">
                <a:solidFill>
                  <a:schemeClr val="accent4"/>
                </a:solidFill>
              </a:rPr>
              <a:t>a</a:t>
            </a:r>
            <a:r>
              <a:rPr lang="id-ID" i="1" dirty="0">
                <a:solidFill>
                  <a:schemeClr val="accent4"/>
                </a:solidFill>
              </a:rPr>
              <a:t> Service (</a:t>
            </a:r>
            <a:r>
              <a:rPr lang="id-ID" i="1" dirty="0" err="1">
                <a:solidFill>
                  <a:schemeClr val="accent4"/>
                </a:solidFill>
              </a:rPr>
              <a:t>SaaS</a:t>
            </a:r>
            <a:r>
              <a:rPr lang="id-ID" i="1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LANDASAN </a:t>
            </a:r>
            <a:r>
              <a:rPr lang="id-ID" dirty="0">
                <a:latin typeface="Raleway" panose="020B0003030101060003" pitchFamily="34" charset="0"/>
              </a:rPr>
              <a:t>TEORI</a:t>
            </a: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8A5DCE7F-86AF-EB4F-8334-DF21A50FBC05}"/>
              </a:ext>
            </a:extLst>
          </p:cNvPr>
          <p:cNvSpPr txBox="1"/>
          <p:nvPr/>
        </p:nvSpPr>
        <p:spPr>
          <a:xfrm>
            <a:off x="370114" y="1197429"/>
            <a:ext cx="8368363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SaaS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merupakan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model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teknologi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computing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paling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dekat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akhir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SaaS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bertujuan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memudahkan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aktifitas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komputasi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 algn="just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SaaS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berupa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perangkat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lunak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aplikasi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yang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dijalankan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secara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bersama-sama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oleh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harus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menginstall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aplikasi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ataupun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aplikasi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hanya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ataupun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menyewa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perangkat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lunak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penyedia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SaaS.</a:t>
            </a:r>
          </a:p>
        </p:txBody>
      </p:sp>
    </p:spTree>
    <p:extLst>
      <p:ext uri="{BB962C8B-B14F-4D97-AF65-F5344CB8AC3E}">
        <p14:creationId xmlns:p14="http://schemas.microsoft.com/office/powerpoint/2010/main" val="527798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883821"/>
            <a:ext cx="8368363" cy="176468"/>
          </a:xfrm>
        </p:spPr>
        <p:txBody>
          <a:bodyPr/>
          <a:lstStyle/>
          <a:p>
            <a:r>
              <a:rPr lang="id-ID" dirty="0">
                <a:solidFill>
                  <a:schemeClr val="accent4"/>
                </a:solidFill>
              </a:rPr>
              <a:t>LINE </a:t>
            </a:r>
            <a:r>
              <a:rPr lang="id-ID" i="1" dirty="0" err="1">
                <a:solidFill>
                  <a:schemeClr val="accent4"/>
                </a:solidFill>
              </a:rPr>
              <a:t>Messaging</a:t>
            </a:r>
            <a:r>
              <a:rPr lang="id-ID" i="1" dirty="0">
                <a:solidFill>
                  <a:schemeClr val="accent4"/>
                </a:solidFill>
              </a:rPr>
              <a:t> </a:t>
            </a:r>
            <a:r>
              <a:rPr lang="id-ID" dirty="0">
                <a:solidFill>
                  <a:schemeClr val="accent4"/>
                </a:solidFill>
              </a:rPr>
              <a:t>API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LANDASAN </a:t>
            </a:r>
            <a:r>
              <a:rPr lang="id-ID" dirty="0">
                <a:latin typeface="Raleway" panose="020B0003030101060003" pitchFamily="34" charset="0"/>
              </a:rPr>
              <a:t>TEORI</a:t>
            </a: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AE325031-B60D-9A4E-B27F-092319A7EE6B}"/>
              </a:ext>
            </a:extLst>
          </p:cNvPr>
          <p:cNvSpPr txBox="1"/>
          <p:nvPr/>
        </p:nvSpPr>
        <p:spPr>
          <a:xfrm>
            <a:off x="381000" y="1197429"/>
            <a:ext cx="83676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SzPct val="150000"/>
              <a:buBlip>
                <a:blip r:embed="rId2"/>
              </a:buBlip>
            </a:pP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</a:t>
            </a:r>
            <a:r>
              <a:rPr lang="id-ID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Messaging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API merupakan fasilitas dari LINE@ untuk dapat berkomunikasi dengan </a:t>
            </a:r>
            <a:r>
              <a:rPr lang="id-ID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id-ID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dengan </a:t>
            </a:r>
            <a:r>
              <a:rPr lang="id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dapat disesuaikan dengan kebutuhan khusus.</a:t>
            </a:r>
          </a:p>
          <a:p>
            <a:pPr marL="285750" indent="-285750" algn="just">
              <a:buSzPct val="150000"/>
              <a:buBlip>
                <a:blip r:embed="rId2"/>
              </a:buBlip>
            </a:pP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</a:t>
            </a:r>
            <a:r>
              <a:rPr lang="id-ID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Messaging</a:t>
            </a:r>
            <a:r>
              <a:rPr lang="id-ID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memiliki 4 </a:t>
            </a:r>
            <a:r>
              <a:rPr lang="id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fitur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dapat dimanfaatkan yaitu :</a:t>
            </a:r>
          </a:p>
          <a:p>
            <a:pPr marL="576263" indent="-285750" algn="just">
              <a:buSzPct val="150000"/>
              <a:buFont typeface="Courier New" panose="02070309020205020404" pitchFamily="49" charset="0"/>
              <a:buChar char="o"/>
            </a:pPr>
            <a:r>
              <a:rPr lang="id-ID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Push</a:t>
            </a:r>
            <a:r>
              <a:rPr lang="id-ID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Message</a:t>
            </a:r>
            <a:endParaRPr lang="id-ID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1025" algn="just">
              <a:buSzPct val="150000"/>
            </a:pP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Mengirim pesan langsung secara tertarget kepada</a:t>
            </a:r>
            <a:r>
              <a:rPr lang="id-ID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id-ID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76263" indent="-285750" algn="just">
              <a:buSzPct val="150000"/>
              <a:buFont typeface="Courier New" panose="02070309020205020404" pitchFamily="49" charset="0"/>
              <a:buChar char="o"/>
            </a:pPr>
            <a:r>
              <a:rPr lang="id-ID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Reply</a:t>
            </a:r>
            <a:r>
              <a:rPr lang="id-ID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Message</a:t>
            </a:r>
            <a:endParaRPr lang="id-ID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1025" algn="just">
              <a:buSzPct val="150000"/>
            </a:pP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Membalas pesan yang dikirim</a:t>
            </a:r>
            <a:r>
              <a:rPr lang="id-ID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customer</a:t>
            </a:r>
            <a:r>
              <a:rPr lang="id-ID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melalui</a:t>
            </a:r>
            <a:r>
              <a:rPr lang="id-ID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  <a:r>
              <a:rPr lang="id-ID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webhook</a:t>
            </a:r>
            <a:endParaRPr lang="id-ID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6263" indent="-285750" algn="just">
              <a:buSzPct val="150000"/>
              <a:buFont typeface="Courier New" panose="02070309020205020404" pitchFamily="49" charset="0"/>
              <a:buChar char="o"/>
            </a:pPr>
            <a:r>
              <a:rPr lang="id-ID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Imagemap</a:t>
            </a:r>
            <a:r>
              <a:rPr lang="id-ID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Message</a:t>
            </a:r>
            <a:endParaRPr lang="id-ID" sz="16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81025" algn="just">
              <a:buSzPct val="150000"/>
            </a:pP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Mengirim konten seperti kupon, promo spesial, berita pengumuman, dan </a:t>
            </a:r>
            <a:r>
              <a:rPr lang="id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posting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blog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id-ID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76263" indent="-285750" algn="just">
              <a:buSzPct val="150000"/>
              <a:buFont typeface="Courier New" panose="02070309020205020404" pitchFamily="49" charset="0"/>
              <a:buChar char="o"/>
            </a:pPr>
            <a:r>
              <a:rPr lang="id-ID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id-ID" sz="1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b="1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Message</a:t>
            </a:r>
            <a:r>
              <a:rPr lang="id-ID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536575" algn="just">
              <a:buSzPct val="15000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id-ID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engirimkan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pesan dengan bentuk dan format yang beragam, seperti gambar, teks, opsi pilihan dan tombol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id-ID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17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883821"/>
            <a:ext cx="8368363" cy="176468"/>
          </a:xfrm>
        </p:spPr>
        <p:txBody>
          <a:bodyPr/>
          <a:lstStyle/>
          <a:p>
            <a:r>
              <a:rPr lang="id-ID" dirty="0">
                <a:solidFill>
                  <a:schemeClr val="accent4"/>
                </a:solidFill>
              </a:rPr>
              <a:t>Metode </a:t>
            </a:r>
            <a:r>
              <a:rPr lang="id-ID" i="1" dirty="0" err="1">
                <a:solidFill>
                  <a:schemeClr val="accent4"/>
                </a:solidFill>
              </a:rPr>
              <a:t>Webhook</a:t>
            </a:r>
            <a:endParaRPr lang="id-ID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LANDASAN </a:t>
            </a:r>
            <a:r>
              <a:rPr lang="id-ID" dirty="0">
                <a:latin typeface="Raleway" panose="020B0003030101060003" pitchFamily="34" charset="0"/>
              </a:rPr>
              <a:t>TEORI</a:t>
            </a: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AE325031-B60D-9A4E-B27F-092319A7EE6B}"/>
              </a:ext>
            </a:extLst>
          </p:cNvPr>
          <p:cNvSpPr txBox="1"/>
          <p:nvPr/>
        </p:nvSpPr>
        <p:spPr>
          <a:xfrm>
            <a:off x="381000" y="1123950"/>
            <a:ext cx="8367688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Salah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pembuatan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suatu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bot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hosting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memproses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semua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diberikan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bot. </a:t>
            </a:r>
          </a:p>
          <a:p>
            <a:pPr marL="285750" indent="-285750" algn="just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webhook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protokol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jaringan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berupa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HTTPS. </a:t>
            </a:r>
          </a:p>
          <a:p>
            <a:pPr marL="285750" indent="-285750" algn="just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memungkinkan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bot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tanpa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harus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membuka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skrip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namun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webhook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bekerja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secara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server-side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melakukan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tugasnya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ketika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mendapat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sebuah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trigger</a:t>
            </a:r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24DDDCE-99BB-F943-AD04-9BB122B6ED8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4" t="29390" r="22029" b="31641"/>
          <a:stretch/>
        </p:blipFill>
        <p:spPr bwMode="auto">
          <a:xfrm>
            <a:off x="2274973" y="2952750"/>
            <a:ext cx="4594054" cy="1614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081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883821"/>
            <a:ext cx="8368363" cy="176468"/>
          </a:xfrm>
        </p:spPr>
        <p:txBody>
          <a:bodyPr/>
          <a:lstStyle/>
          <a:p>
            <a:r>
              <a:rPr lang="id-ID" dirty="0">
                <a:solidFill>
                  <a:schemeClr val="accent4"/>
                </a:solidFill>
              </a:rPr>
              <a:t>Metode </a:t>
            </a:r>
            <a:r>
              <a:rPr lang="id-ID" i="1" dirty="0" err="1">
                <a:solidFill>
                  <a:schemeClr val="accent4"/>
                </a:solidFill>
              </a:rPr>
              <a:t>Forward</a:t>
            </a:r>
            <a:r>
              <a:rPr lang="id-ID" i="1" dirty="0">
                <a:solidFill>
                  <a:schemeClr val="accent4"/>
                </a:solidFill>
              </a:rPr>
              <a:t> </a:t>
            </a:r>
            <a:r>
              <a:rPr lang="id-ID" i="1" dirty="0" err="1">
                <a:solidFill>
                  <a:schemeClr val="accent4"/>
                </a:solidFill>
              </a:rPr>
              <a:t>Chaining</a:t>
            </a:r>
            <a:endParaRPr lang="id-ID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LANDASAN </a:t>
            </a:r>
            <a:r>
              <a:rPr lang="id-ID" dirty="0">
                <a:latin typeface="Raleway" panose="020B0003030101060003" pitchFamily="34" charset="0"/>
              </a:rPr>
              <a:t>TEORI</a:t>
            </a: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AE325031-B60D-9A4E-B27F-092319A7EE6B}"/>
              </a:ext>
            </a:extLst>
          </p:cNvPr>
          <p:cNvSpPr txBox="1"/>
          <p:nvPr/>
        </p:nvSpPr>
        <p:spPr>
          <a:xfrm>
            <a:off x="381000" y="1189029"/>
            <a:ext cx="8367688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Satu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metode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utama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reasoning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pemikiran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ketika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menggunakan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inference engine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mesin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pengambil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keputusan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dan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bisa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secara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logis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dideskripsikan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aplikasi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pengulangan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modus ponens (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aturan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inferensi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argumen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valid). </a:t>
            </a:r>
          </a:p>
          <a:p>
            <a:pPr marL="285750" indent="-285750" algn="just">
              <a:lnSpc>
                <a:spcPct val="150000"/>
              </a:lnSpc>
              <a:buSzPct val="150000"/>
              <a:buBlip>
                <a:blip r:embed="rId2"/>
              </a:buBlip>
            </a:pP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Forward chaining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disebut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juga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penalaran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bawah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karena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penalaran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fakta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level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bawah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menuju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konklusi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level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didasarkan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fakta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FAF270AE-0EC6-F847-839A-283A9B3D0F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02" y="3028950"/>
            <a:ext cx="5039995" cy="129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883821"/>
            <a:ext cx="8368363" cy="176468"/>
          </a:xfrm>
        </p:spPr>
        <p:txBody>
          <a:bodyPr/>
          <a:lstStyle/>
          <a:p>
            <a:r>
              <a:rPr lang="id-ID" dirty="0">
                <a:solidFill>
                  <a:schemeClr val="accent4"/>
                </a:solidFill>
              </a:rPr>
              <a:t>Metode </a:t>
            </a:r>
            <a:r>
              <a:rPr lang="id-ID" i="1" dirty="0">
                <a:solidFill>
                  <a:schemeClr val="accent4"/>
                </a:solidFill>
              </a:rPr>
              <a:t>Jaro-Winkler </a:t>
            </a:r>
            <a:r>
              <a:rPr lang="id-ID" i="1" dirty="0" err="1">
                <a:solidFill>
                  <a:schemeClr val="accent4"/>
                </a:solidFill>
              </a:rPr>
              <a:t>Distance</a:t>
            </a:r>
            <a:endParaRPr lang="id-ID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LANDASAN </a:t>
            </a:r>
            <a:r>
              <a:rPr lang="id-ID" dirty="0">
                <a:latin typeface="Raleway" panose="020B0003030101060003" pitchFamily="34" charset="0"/>
              </a:rPr>
              <a:t>TEORI</a:t>
            </a: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AE325031-B60D-9A4E-B27F-092319A7EE6B}"/>
              </a:ext>
            </a:extLst>
          </p:cNvPr>
          <p:cNvSpPr txBox="1"/>
          <p:nvPr/>
        </p:nvSpPr>
        <p:spPr>
          <a:xfrm>
            <a:off x="381000" y="1047750"/>
            <a:ext cx="8367688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SzPct val="150000"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Jaro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-Winkler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merupakan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Jaro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distance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metrik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yaitu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sebuah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algoritma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mengukur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kesamaan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antara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string,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biasanya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algoritma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pendeteksian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duplikat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Semakin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tinggi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Jaro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-Winkler distance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string,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semakin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mirip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string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tersebut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Jaro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-Winkler distance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terbaik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cocok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perbandingan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string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singkat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seperti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orang.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361F4FBD-5E34-6043-B52D-89627C6C8AFF}"/>
              </a:ext>
            </a:extLst>
          </p:cNvPr>
          <p:cNvGrpSpPr/>
          <p:nvPr/>
        </p:nvGrpSpPr>
        <p:grpSpPr>
          <a:xfrm>
            <a:off x="1309404" y="2687804"/>
            <a:ext cx="2438400" cy="906563"/>
            <a:chOff x="1066800" y="2874644"/>
            <a:chExt cx="2438400" cy="906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ersegi Panjang 4">
                  <a:extLst>
                    <a:ext uri="{FF2B5EF4-FFF2-40B4-BE49-F238E27FC236}">
                      <a16:creationId xmlns:a16="http://schemas.microsoft.com/office/drawing/2014/main" id="{5F6E9913-219A-154B-94C0-25B9CF60D181}"/>
                    </a:ext>
                  </a:extLst>
                </p:cNvPr>
                <p:cNvSpPr/>
                <p:nvPr/>
              </p:nvSpPr>
              <p:spPr>
                <a:xfrm>
                  <a:off x="1066800" y="3028950"/>
                  <a:ext cx="2438400" cy="7522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  <a:spcAft>
                      <a:spcPts val="0"/>
                    </a:spcAft>
                    <a:tabLst>
                      <a:tab pos="540385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d-ID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1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d-ID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4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(</m:t>
                        </m:r>
                        <m:f>
                          <m:fPr>
                            <m:ctrlPr>
                              <a:rPr lang="id-ID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d-ID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id-ID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b>
                              <m:sSubPr>
                                <m:ctrlPr>
                                  <a:rPr lang="id-ID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d-ID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id-ID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Persegi Panjang 4">
                  <a:extLst>
                    <a:ext uri="{FF2B5EF4-FFF2-40B4-BE49-F238E27FC236}">
                      <a16:creationId xmlns:a16="http://schemas.microsoft.com/office/drawing/2014/main" id="{5F6E9913-219A-154B-94C0-25B9CF60D1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6800" y="3028950"/>
                  <a:ext cx="2438400" cy="7522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Kotak Teks 7">
              <a:extLst>
                <a:ext uri="{FF2B5EF4-FFF2-40B4-BE49-F238E27FC236}">
                  <a16:creationId xmlns:a16="http://schemas.microsoft.com/office/drawing/2014/main" id="{E23384DA-97C1-074C-9B80-3D2BE0F2163E}"/>
                </a:ext>
              </a:extLst>
            </p:cNvPr>
            <p:cNvSpPr txBox="1"/>
            <p:nvPr/>
          </p:nvSpPr>
          <p:spPr>
            <a:xfrm>
              <a:off x="1584526" y="2874644"/>
              <a:ext cx="14029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/>
                <a:t>Menghitung Jarak</a:t>
              </a:r>
            </a:p>
          </p:txBody>
        </p:sp>
      </p:grpSp>
      <p:grpSp>
        <p:nvGrpSpPr>
          <p:cNvPr id="11" name="Grup 10">
            <a:extLst>
              <a:ext uri="{FF2B5EF4-FFF2-40B4-BE49-F238E27FC236}">
                <a16:creationId xmlns:a16="http://schemas.microsoft.com/office/drawing/2014/main" id="{089D074A-2E52-D546-B1A4-5F4E490D81AE}"/>
              </a:ext>
            </a:extLst>
          </p:cNvPr>
          <p:cNvGrpSpPr/>
          <p:nvPr/>
        </p:nvGrpSpPr>
        <p:grpSpPr>
          <a:xfrm>
            <a:off x="4709574" y="2790928"/>
            <a:ext cx="2587888" cy="722025"/>
            <a:chOff x="4954455" y="2890450"/>
            <a:chExt cx="2587888" cy="722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Persegi Panjang 6">
                  <a:extLst>
                    <a:ext uri="{FF2B5EF4-FFF2-40B4-BE49-F238E27FC236}">
                      <a16:creationId xmlns:a16="http://schemas.microsoft.com/office/drawing/2014/main" id="{41CA3E93-A998-8A47-A716-F116E6616157}"/>
                    </a:ext>
                  </a:extLst>
                </p:cNvPr>
                <p:cNvSpPr/>
                <p:nvPr/>
              </p:nvSpPr>
              <p:spPr>
                <a:xfrm>
                  <a:off x="4954455" y="3151643"/>
                  <a:ext cx="2587888" cy="4608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id-ID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d-ID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d-ID" sz="1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id-ID" sz="1600" i="0"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id-ID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d-ID" sz="1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d-ID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id-ID" sz="1600" i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id-ID" sz="16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d-ID" sz="16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d-ID" sz="16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id-ID" sz="16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id-ID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d-ID" sz="1600" i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id-ID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d-ID" sz="1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d-ID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id-ID" sz="1600" dirty="0"/>
                </a:p>
              </p:txBody>
            </p:sp>
          </mc:Choice>
          <mc:Fallback xmlns="">
            <p:sp>
              <p:nvSpPr>
                <p:cNvPr id="7" name="Persegi Panjang 6">
                  <a:extLst>
                    <a:ext uri="{FF2B5EF4-FFF2-40B4-BE49-F238E27FC236}">
                      <a16:creationId xmlns:a16="http://schemas.microsoft.com/office/drawing/2014/main" id="{41CA3E93-A998-8A47-A716-F116E66161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4455" y="3151643"/>
                  <a:ext cx="2587888" cy="460832"/>
                </a:xfrm>
                <a:prstGeom prst="rect">
                  <a:avLst/>
                </a:prstGeom>
                <a:blipFill>
                  <a:blip r:embed="rId3"/>
                  <a:stretch>
                    <a:fillRect t="-162162" r="-16098" b="-232432"/>
                  </a:stretch>
                </a:blipFill>
              </p:spPr>
              <p:txBody>
                <a:bodyPr/>
                <a:lstStyle/>
                <a:p>
                  <a:r>
                    <a:rPr lang="id-ID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Kotak Teks 9">
              <a:extLst>
                <a:ext uri="{FF2B5EF4-FFF2-40B4-BE49-F238E27FC236}">
                  <a16:creationId xmlns:a16="http://schemas.microsoft.com/office/drawing/2014/main" id="{A611764D-1C47-3A4F-94F4-D7E50D68DA2A}"/>
                </a:ext>
              </a:extLst>
            </p:cNvPr>
            <p:cNvSpPr txBox="1"/>
            <p:nvPr/>
          </p:nvSpPr>
          <p:spPr>
            <a:xfrm>
              <a:off x="4982252" y="2890450"/>
              <a:ext cx="25269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200" dirty="0"/>
                <a:t>Menghitung </a:t>
              </a:r>
              <a:r>
                <a:rPr lang="id-ID" sz="1200" i="1" dirty="0"/>
                <a:t>Jaro-Winkler </a:t>
              </a:r>
              <a:r>
                <a:rPr lang="id-ID" sz="1200" i="1" dirty="0" err="1"/>
                <a:t>Distance</a:t>
              </a:r>
              <a:endParaRPr lang="id-ID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ersegi Panjang 11">
                <a:extLst>
                  <a:ext uri="{FF2B5EF4-FFF2-40B4-BE49-F238E27FC236}">
                    <a16:creationId xmlns:a16="http://schemas.microsoft.com/office/drawing/2014/main" id="{58D6EBEA-09B1-9B47-9483-43E14689EB34}"/>
                  </a:ext>
                </a:extLst>
              </p:cNvPr>
              <p:cNvSpPr/>
              <p:nvPr/>
            </p:nvSpPr>
            <p:spPr>
              <a:xfrm>
                <a:off x="675353" y="3587918"/>
                <a:ext cx="3109521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40385" algn="l"/>
                  </a:tabLst>
                </a:pPr>
                <a:r>
                  <a:rPr lang="en-US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  <a:endParaRPr lang="id-ID" sz="1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US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karakter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sama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persis</a:t>
                </a:r>
                <a:endParaRPr lang="id-ID" sz="1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Panjang string 1</a:t>
                </a:r>
                <a:endParaRPr lang="id-ID" sz="1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Panjang string 2</a:t>
                </a:r>
                <a:endParaRPr lang="id-ID" sz="1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540385" algn="l"/>
                  </a:tabLst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US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Jumlah</a:t>
                </a:r>
                <a:r>
                  <a:rPr 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transposisi</a:t>
                </a:r>
                <a:endParaRPr lang="id-ID" sz="1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Persegi Panjang 11">
                <a:extLst>
                  <a:ext uri="{FF2B5EF4-FFF2-40B4-BE49-F238E27FC236}">
                    <a16:creationId xmlns:a16="http://schemas.microsoft.com/office/drawing/2014/main" id="{58D6EBEA-09B1-9B47-9483-43E14689E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53" y="3587918"/>
                <a:ext cx="3109521" cy="1015663"/>
              </a:xfrm>
              <a:prstGeom prst="rect">
                <a:avLst/>
              </a:prstGeom>
              <a:blipFill>
                <a:blip r:embed="rId4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ersegi Panjang 12">
                <a:extLst>
                  <a:ext uri="{FF2B5EF4-FFF2-40B4-BE49-F238E27FC236}">
                    <a16:creationId xmlns:a16="http://schemas.microsoft.com/office/drawing/2014/main" id="{B1DF7909-7BBC-7C41-A854-26595E454E90}"/>
                  </a:ext>
                </a:extLst>
              </p:cNvPr>
              <p:cNvSpPr/>
              <p:nvPr/>
            </p:nvSpPr>
            <p:spPr>
              <a:xfrm>
                <a:off x="4252888" y="3594367"/>
                <a:ext cx="4891112" cy="1121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40385" algn="l"/>
                  </a:tabLst>
                </a:pP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Dimana :</a:t>
                </a:r>
                <a:endParaRPr lang="id-ID" sz="1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tabLst>
                    <a:tab pos="16986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1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sz="1100" i="1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Jaro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distance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dan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1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id-ID" sz="1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82563" indent="-182563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𝑙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= Panjang </a:t>
                </a:r>
                <a:r>
                  <a:rPr lang="en-US" sz="11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prefix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panjang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karakter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yang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sama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sebelum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ditemukan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endParaRPr lang="id-ID" sz="1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540385" indent="-540385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ketidaksamaan)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nilai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maksimum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4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karakter</a:t>
                </a:r>
                <a:endParaRPr lang="id-ID" sz="1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  <a:tabLst>
                    <a:tab pos="169863" algn="l"/>
                  </a:tabLst>
                </a:pPr>
                <a14:m>
                  <m:oMath xmlns:m="http://schemas.openxmlformats.org/officeDocument/2006/math">
                    <m:r>
                      <a:rPr lang="en-US" sz="11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=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Konstanta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scaling factor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(Nilai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standar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untuk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konstanta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ini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menurut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Winkler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	  	   </a:t>
                </a:r>
                <a:r>
                  <a:rPr lang="en-US" sz="11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adalah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1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𝑝</a:t>
                </a:r>
                <a:r>
                  <a:rPr lang="en-US" sz="11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0.1)</a:t>
                </a:r>
                <a:endParaRPr lang="id-ID" sz="11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Persegi Panjang 12">
                <a:extLst>
                  <a:ext uri="{FF2B5EF4-FFF2-40B4-BE49-F238E27FC236}">
                    <a16:creationId xmlns:a16="http://schemas.microsoft.com/office/drawing/2014/main" id="{B1DF7909-7BBC-7C41-A854-26595E454E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888" y="3594367"/>
                <a:ext cx="4891112" cy="1121589"/>
              </a:xfrm>
              <a:prstGeom prst="rect">
                <a:avLst/>
              </a:prstGeom>
              <a:blipFill>
                <a:blip r:embed="rId5"/>
                <a:stretch>
                  <a:fillRect b="-2247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401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6862" y="833010"/>
            <a:ext cx="8368363" cy="173255"/>
          </a:xfrm>
        </p:spPr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Sistem Yang Sedang Berjalan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82C206C0-816A-A243-9FE4-6FDAE134CAC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10" y="815607"/>
            <a:ext cx="2844156" cy="3889743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DE0030D9-1F18-E340-B08F-946DEB908575}"/>
              </a:ext>
            </a:extLst>
          </p:cNvPr>
          <p:cNvSpPr txBox="1"/>
          <p:nvPr/>
        </p:nvSpPr>
        <p:spPr>
          <a:xfrm>
            <a:off x="427986" y="1232922"/>
            <a:ext cx="3886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Pelanggan mendatangi UMKM untuk menanyakan produk yang ada.</a:t>
            </a:r>
          </a:p>
          <a:p>
            <a:pPr marL="342900" indent="-342900" algn="just">
              <a:buAutoNum type="arabicPeriod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UMKM memberikan daftar produk yang tersedia di tokonya.</a:t>
            </a:r>
          </a:p>
          <a:p>
            <a:pPr marL="342900" indent="-342900" algn="just">
              <a:buAutoNum type="arabicPeriod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Setelah menerima daftar produk, pelanggan melakukan pembelian produk</a:t>
            </a:r>
          </a:p>
          <a:p>
            <a:pPr marL="342900" indent="-342900" algn="just">
              <a:buAutoNum type="arabicPeriod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UMKM menerima pesanan yang diberikan oleh Pelanggan dan membuat nota pembayaran</a:t>
            </a:r>
          </a:p>
          <a:p>
            <a:pPr marL="342900" indent="-342900" algn="just">
              <a:buAutoNum type="arabicPeriod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Pelanggan menerima nota pembayaran, dan melakukan pembayaran pesanan.</a:t>
            </a:r>
          </a:p>
          <a:p>
            <a:pPr marL="342900" indent="-342900" algn="just">
              <a:buAutoNum type="arabicPeriod"/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UMKM menerima pembayaran dari pelanggan.</a:t>
            </a:r>
          </a:p>
        </p:txBody>
      </p:sp>
    </p:spTree>
    <p:extLst>
      <p:ext uri="{BB962C8B-B14F-4D97-AF65-F5344CB8AC3E}">
        <p14:creationId xmlns:p14="http://schemas.microsoft.com/office/powerpoint/2010/main" val="3156672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798296"/>
            <a:ext cx="8215963" cy="173254"/>
          </a:xfrm>
        </p:spPr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Arsitektur Yang Akan Dibangun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pic>
        <p:nvPicPr>
          <p:cNvPr id="165" name="Gambar 164">
            <a:extLst>
              <a:ext uri="{FF2B5EF4-FFF2-40B4-BE49-F238E27FC236}">
                <a16:creationId xmlns:a16="http://schemas.microsoft.com/office/drawing/2014/main" id="{8CE31917-CF0D-5546-A920-E56D6287A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" t="9481" r="16154" b="22372"/>
          <a:stretch/>
        </p:blipFill>
        <p:spPr>
          <a:xfrm>
            <a:off x="2098974" y="1273490"/>
            <a:ext cx="4946052" cy="3074573"/>
          </a:xfrm>
          <a:prstGeom prst="rect">
            <a:avLst/>
          </a:prstGeom>
        </p:spPr>
      </p:pic>
      <p:grpSp>
        <p:nvGrpSpPr>
          <p:cNvPr id="189" name="Grup 188">
            <a:extLst>
              <a:ext uri="{FF2B5EF4-FFF2-40B4-BE49-F238E27FC236}">
                <a16:creationId xmlns:a16="http://schemas.microsoft.com/office/drawing/2014/main" id="{9247A007-3458-EB49-BED2-9EB5B480FBBE}"/>
              </a:ext>
            </a:extLst>
          </p:cNvPr>
          <p:cNvGrpSpPr/>
          <p:nvPr/>
        </p:nvGrpSpPr>
        <p:grpSpPr>
          <a:xfrm>
            <a:off x="2050034" y="1112502"/>
            <a:ext cx="5043930" cy="3396550"/>
            <a:chOff x="2050034" y="1112502"/>
            <a:chExt cx="5043930" cy="3396550"/>
          </a:xfrm>
        </p:grpSpPr>
        <p:cxnSp>
          <p:nvCxnSpPr>
            <p:cNvPr id="179" name="Konektor Lurus 178">
              <a:extLst>
                <a:ext uri="{FF2B5EF4-FFF2-40B4-BE49-F238E27FC236}">
                  <a16:creationId xmlns:a16="http://schemas.microsoft.com/office/drawing/2014/main" id="{8AF6BC76-5D45-3C4D-AFB3-D1D4D503003D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1821198"/>
              <a:ext cx="1" cy="268785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88" name="Grup 187">
              <a:extLst>
                <a:ext uri="{FF2B5EF4-FFF2-40B4-BE49-F238E27FC236}">
                  <a16:creationId xmlns:a16="http://schemas.microsoft.com/office/drawing/2014/main" id="{AD203BBD-157C-F540-82B0-7C059611500B}"/>
                </a:ext>
              </a:extLst>
            </p:cNvPr>
            <p:cNvGrpSpPr/>
            <p:nvPr/>
          </p:nvGrpSpPr>
          <p:grpSpPr>
            <a:xfrm>
              <a:off x="2050034" y="1112502"/>
              <a:ext cx="5043930" cy="3390826"/>
              <a:chOff x="2050034" y="1112502"/>
              <a:chExt cx="5043930" cy="3390826"/>
            </a:xfrm>
          </p:grpSpPr>
          <p:cxnSp>
            <p:nvCxnSpPr>
              <p:cNvPr id="169" name="Konektor Lurus 168">
                <a:extLst>
                  <a:ext uri="{FF2B5EF4-FFF2-40B4-BE49-F238E27FC236}">
                    <a16:creationId xmlns:a16="http://schemas.microsoft.com/office/drawing/2014/main" id="{6D9BF5E2-8A4A-284F-87CC-67731B589743}"/>
                  </a:ext>
                </a:extLst>
              </p:cNvPr>
              <p:cNvCxnSpPr/>
              <p:nvPr/>
            </p:nvCxnSpPr>
            <p:spPr>
              <a:xfrm>
                <a:off x="2050035" y="1112502"/>
                <a:ext cx="0" cy="3385102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0" name="Konektor Lurus 169">
                <a:extLst>
                  <a:ext uri="{FF2B5EF4-FFF2-40B4-BE49-F238E27FC236}">
                    <a16:creationId xmlns:a16="http://schemas.microsoft.com/office/drawing/2014/main" id="{182A762B-D2A1-0F42-A72C-CAF7C6451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035" y="1112502"/>
                <a:ext cx="5043929" cy="11448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3" name="Konektor Lurus 172">
                <a:extLst>
                  <a:ext uri="{FF2B5EF4-FFF2-40B4-BE49-F238E27FC236}">
                    <a16:creationId xmlns:a16="http://schemas.microsoft.com/office/drawing/2014/main" id="{57660E6A-B0A8-1B4E-B3A2-5F8DDCBB6F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93964" y="1135400"/>
                <a:ext cx="0" cy="67435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6" name="Konektor Lurus 175">
                <a:extLst>
                  <a:ext uri="{FF2B5EF4-FFF2-40B4-BE49-F238E27FC236}">
                    <a16:creationId xmlns:a16="http://schemas.microsoft.com/office/drawing/2014/main" id="{2CA58D86-D040-8549-B184-7B851B4CBC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2800" y="1809750"/>
                <a:ext cx="3741164" cy="11448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2" name="Konektor Lurus 181">
                <a:extLst>
                  <a:ext uri="{FF2B5EF4-FFF2-40B4-BE49-F238E27FC236}">
                    <a16:creationId xmlns:a16="http://schemas.microsoft.com/office/drawing/2014/main" id="{EBB20BEA-10EE-CD45-B733-06AE16939F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50034" y="4503328"/>
                <a:ext cx="1302766" cy="0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Grup 218">
            <a:extLst>
              <a:ext uri="{FF2B5EF4-FFF2-40B4-BE49-F238E27FC236}">
                <a16:creationId xmlns:a16="http://schemas.microsoft.com/office/drawing/2014/main" id="{06E829F2-15D1-3F44-8D34-17FF27D81A41}"/>
              </a:ext>
            </a:extLst>
          </p:cNvPr>
          <p:cNvGrpSpPr/>
          <p:nvPr/>
        </p:nvGrpSpPr>
        <p:grpSpPr>
          <a:xfrm>
            <a:off x="4641382" y="971550"/>
            <a:ext cx="2673818" cy="3537502"/>
            <a:chOff x="4641382" y="971550"/>
            <a:chExt cx="2673818" cy="3537502"/>
          </a:xfrm>
        </p:grpSpPr>
        <p:cxnSp>
          <p:nvCxnSpPr>
            <p:cNvPr id="197" name="Konektor Lurus 196">
              <a:extLst>
                <a:ext uri="{FF2B5EF4-FFF2-40B4-BE49-F238E27FC236}">
                  <a16:creationId xmlns:a16="http://schemas.microsoft.com/office/drawing/2014/main" id="{4A405EA7-DDDB-784D-8771-070E8CA8FD51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971550"/>
              <a:ext cx="5635" cy="3537502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Konektor Lurus 197">
              <a:extLst>
                <a:ext uri="{FF2B5EF4-FFF2-40B4-BE49-F238E27FC236}">
                  <a16:creationId xmlns:a16="http://schemas.microsoft.com/office/drawing/2014/main" id="{26B54E20-692E-004B-9078-99422DDEE5B3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4641382" y="971550"/>
              <a:ext cx="2673818" cy="11448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Konektor Lurus 200">
              <a:extLst>
                <a:ext uri="{FF2B5EF4-FFF2-40B4-BE49-F238E27FC236}">
                  <a16:creationId xmlns:a16="http://schemas.microsoft.com/office/drawing/2014/main" id="{514BEC1A-B488-9949-886C-D0E918349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8382" y="982998"/>
              <a:ext cx="6818" cy="3514605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Konektor Lurus 202">
              <a:extLst>
                <a:ext uri="{FF2B5EF4-FFF2-40B4-BE49-F238E27FC236}">
                  <a16:creationId xmlns:a16="http://schemas.microsoft.com/office/drawing/2014/main" id="{08DC59E8-B1E1-164C-A81A-47D70E330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8200" y="4497603"/>
              <a:ext cx="2667000" cy="0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up 207">
            <a:extLst>
              <a:ext uri="{FF2B5EF4-FFF2-40B4-BE49-F238E27FC236}">
                <a16:creationId xmlns:a16="http://schemas.microsoft.com/office/drawing/2014/main" id="{1CA29420-54AC-C448-A00F-0FE116E5BA70}"/>
              </a:ext>
            </a:extLst>
          </p:cNvPr>
          <p:cNvGrpSpPr/>
          <p:nvPr/>
        </p:nvGrpSpPr>
        <p:grpSpPr>
          <a:xfrm>
            <a:off x="4768134" y="3479581"/>
            <a:ext cx="2362200" cy="877069"/>
            <a:chOff x="5012275" y="3882352"/>
            <a:chExt cx="3608387" cy="1611586"/>
          </a:xfrm>
        </p:grpSpPr>
        <p:grpSp>
          <p:nvGrpSpPr>
            <p:cNvPr id="209" name="Grup 208">
              <a:extLst>
                <a:ext uri="{FF2B5EF4-FFF2-40B4-BE49-F238E27FC236}">
                  <a16:creationId xmlns:a16="http://schemas.microsoft.com/office/drawing/2014/main" id="{4A0536C8-1012-2143-AD33-30F28BBED71D}"/>
                </a:ext>
              </a:extLst>
            </p:cNvPr>
            <p:cNvGrpSpPr/>
            <p:nvPr/>
          </p:nvGrpSpPr>
          <p:grpSpPr>
            <a:xfrm>
              <a:off x="5012275" y="3882352"/>
              <a:ext cx="3599839" cy="1611586"/>
              <a:chOff x="3349398" y="-104565"/>
              <a:chExt cx="3207204" cy="1990515"/>
            </a:xfrm>
          </p:grpSpPr>
          <p:sp>
            <p:nvSpPr>
              <p:cNvPr id="211" name="Persegi Panjang 210">
                <a:extLst>
                  <a:ext uri="{FF2B5EF4-FFF2-40B4-BE49-F238E27FC236}">
                    <a16:creationId xmlns:a16="http://schemas.microsoft.com/office/drawing/2014/main" id="{981B6EC9-81BF-BC43-9717-3719237168A5}"/>
                  </a:ext>
                </a:extLst>
              </p:cNvPr>
              <p:cNvSpPr/>
              <p:nvPr/>
            </p:nvSpPr>
            <p:spPr>
              <a:xfrm>
                <a:off x="3349398" y="272823"/>
                <a:ext cx="3207204" cy="161312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sz="1463"/>
              </a:p>
            </p:txBody>
          </p:sp>
          <p:sp>
            <p:nvSpPr>
              <p:cNvPr id="212" name="Kotak Teks 211">
                <a:extLst>
                  <a:ext uri="{FF2B5EF4-FFF2-40B4-BE49-F238E27FC236}">
                    <a16:creationId xmlns:a16="http://schemas.microsoft.com/office/drawing/2014/main" id="{F9BEF805-6624-1C47-AC96-9232C05A5B2E}"/>
                  </a:ext>
                </a:extLst>
              </p:cNvPr>
              <p:cNvSpPr txBox="1"/>
              <p:nvPr/>
            </p:nvSpPr>
            <p:spPr>
              <a:xfrm>
                <a:off x="5623703" y="-104565"/>
                <a:ext cx="925433" cy="454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700" b="1" dirty="0"/>
                  <a:t>FRONTEND</a:t>
                </a:r>
                <a:endParaRPr lang="id-ID" sz="1200" b="1" dirty="0"/>
              </a:p>
            </p:txBody>
          </p:sp>
        </p:grpSp>
        <p:sp>
          <p:nvSpPr>
            <p:cNvPr id="210" name="Persegi Panjang 209">
              <a:extLst>
                <a:ext uri="{FF2B5EF4-FFF2-40B4-BE49-F238E27FC236}">
                  <a16:creationId xmlns:a16="http://schemas.microsoft.com/office/drawing/2014/main" id="{264CAE23-3D22-7C4A-BD29-3F66E05F2B01}"/>
                </a:ext>
              </a:extLst>
            </p:cNvPr>
            <p:cNvSpPr/>
            <p:nvPr/>
          </p:nvSpPr>
          <p:spPr>
            <a:xfrm>
              <a:off x="7548082" y="3885465"/>
              <a:ext cx="1072580" cy="2975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/>
            </a:p>
          </p:txBody>
        </p:sp>
      </p:grpSp>
      <p:grpSp>
        <p:nvGrpSpPr>
          <p:cNvPr id="214" name="Grup 213">
            <a:extLst>
              <a:ext uri="{FF2B5EF4-FFF2-40B4-BE49-F238E27FC236}">
                <a16:creationId xmlns:a16="http://schemas.microsoft.com/office/drawing/2014/main" id="{2540FC64-F5CA-7849-BBE3-3497AAABC19F}"/>
              </a:ext>
            </a:extLst>
          </p:cNvPr>
          <p:cNvGrpSpPr/>
          <p:nvPr/>
        </p:nvGrpSpPr>
        <p:grpSpPr>
          <a:xfrm>
            <a:off x="4768134" y="971550"/>
            <a:ext cx="2362200" cy="1762179"/>
            <a:chOff x="5012275" y="3882352"/>
            <a:chExt cx="3608387" cy="3265389"/>
          </a:xfrm>
        </p:grpSpPr>
        <p:grpSp>
          <p:nvGrpSpPr>
            <p:cNvPr id="215" name="Grup 214">
              <a:extLst>
                <a:ext uri="{FF2B5EF4-FFF2-40B4-BE49-F238E27FC236}">
                  <a16:creationId xmlns:a16="http://schemas.microsoft.com/office/drawing/2014/main" id="{3E4BE2C7-C525-A448-91EC-D449432D73EA}"/>
                </a:ext>
              </a:extLst>
            </p:cNvPr>
            <p:cNvGrpSpPr/>
            <p:nvPr/>
          </p:nvGrpSpPr>
          <p:grpSpPr>
            <a:xfrm>
              <a:off x="5012275" y="3882352"/>
              <a:ext cx="3599839" cy="3265389"/>
              <a:chOff x="3349398" y="-104565"/>
              <a:chExt cx="3207204" cy="4033174"/>
            </a:xfrm>
          </p:grpSpPr>
          <p:sp>
            <p:nvSpPr>
              <p:cNvPr id="217" name="Persegi Panjang 216">
                <a:extLst>
                  <a:ext uri="{FF2B5EF4-FFF2-40B4-BE49-F238E27FC236}">
                    <a16:creationId xmlns:a16="http://schemas.microsoft.com/office/drawing/2014/main" id="{68D8F52A-2DCC-4248-82C8-12873CC6D73F}"/>
                  </a:ext>
                </a:extLst>
              </p:cNvPr>
              <p:cNvSpPr/>
              <p:nvPr/>
            </p:nvSpPr>
            <p:spPr>
              <a:xfrm>
                <a:off x="3349398" y="272822"/>
                <a:ext cx="3207204" cy="36557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sz="1463"/>
              </a:p>
            </p:txBody>
          </p:sp>
          <p:sp>
            <p:nvSpPr>
              <p:cNvPr id="218" name="Kotak Teks 217">
                <a:extLst>
                  <a:ext uri="{FF2B5EF4-FFF2-40B4-BE49-F238E27FC236}">
                    <a16:creationId xmlns:a16="http://schemas.microsoft.com/office/drawing/2014/main" id="{B1C408CC-484F-924E-A814-E1BB779F242C}"/>
                  </a:ext>
                </a:extLst>
              </p:cNvPr>
              <p:cNvSpPr txBox="1"/>
              <p:nvPr/>
            </p:nvSpPr>
            <p:spPr>
              <a:xfrm>
                <a:off x="5623703" y="-104565"/>
                <a:ext cx="855622" cy="4540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d-ID" sz="700" b="1" dirty="0"/>
                  <a:t>BACKEND</a:t>
                </a:r>
                <a:endParaRPr lang="id-ID" sz="1200" b="1" dirty="0"/>
              </a:p>
            </p:txBody>
          </p:sp>
        </p:grpSp>
        <p:sp>
          <p:nvSpPr>
            <p:cNvPr id="216" name="Persegi Panjang 215">
              <a:extLst>
                <a:ext uri="{FF2B5EF4-FFF2-40B4-BE49-F238E27FC236}">
                  <a16:creationId xmlns:a16="http://schemas.microsoft.com/office/drawing/2014/main" id="{A6405105-F0ED-7644-B96B-22A91AEE907C}"/>
                </a:ext>
              </a:extLst>
            </p:cNvPr>
            <p:cNvSpPr/>
            <p:nvPr/>
          </p:nvSpPr>
          <p:spPr>
            <a:xfrm>
              <a:off x="7548082" y="3885465"/>
              <a:ext cx="1072580" cy="2975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/>
            </a:p>
          </p:txBody>
        </p:sp>
      </p:grpSp>
      <p:grpSp>
        <p:nvGrpSpPr>
          <p:cNvPr id="234" name="Grup 233">
            <a:extLst>
              <a:ext uri="{FF2B5EF4-FFF2-40B4-BE49-F238E27FC236}">
                <a16:creationId xmlns:a16="http://schemas.microsoft.com/office/drawing/2014/main" id="{E79F18DB-9CE8-9B4E-AF17-1DF0D257EE6D}"/>
              </a:ext>
            </a:extLst>
          </p:cNvPr>
          <p:cNvGrpSpPr/>
          <p:nvPr/>
        </p:nvGrpSpPr>
        <p:grpSpPr>
          <a:xfrm>
            <a:off x="7315200" y="971550"/>
            <a:ext cx="1605793" cy="685800"/>
            <a:chOff x="7315200" y="971550"/>
            <a:chExt cx="1605793" cy="685800"/>
          </a:xfrm>
        </p:grpSpPr>
        <p:cxnSp>
          <p:nvCxnSpPr>
            <p:cNvPr id="221" name="Konektor Lurus 220">
              <a:extLst>
                <a:ext uri="{FF2B5EF4-FFF2-40B4-BE49-F238E27FC236}">
                  <a16:creationId xmlns:a16="http://schemas.microsoft.com/office/drawing/2014/main" id="{EE75D394-0E31-8E42-A6A0-488C8B72ACF9}"/>
                </a:ext>
              </a:extLst>
            </p:cNvPr>
            <p:cNvCxnSpPr/>
            <p:nvPr/>
          </p:nvCxnSpPr>
          <p:spPr>
            <a:xfrm>
              <a:off x="7315200" y="1135400"/>
              <a:ext cx="30480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Persegi Panjang 231">
              <a:extLst>
                <a:ext uri="{FF2B5EF4-FFF2-40B4-BE49-F238E27FC236}">
                  <a16:creationId xmlns:a16="http://schemas.microsoft.com/office/drawing/2014/main" id="{F43626E3-D6E3-C048-AEC3-A67E88366F1B}"/>
                </a:ext>
              </a:extLst>
            </p:cNvPr>
            <p:cNvSpPr/>
            <p:nvPr/>
          </p:nvSpPr>
          <p:spPr bwMode="auto">
            <a:xfrm>
              <a:off x="7620000" y="971550"/>
              <a:ext cx="1295400" cy="685800"/>
            </a:xfrm>
            <a:prstGeom prst="rect">
              <a:avLst/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233" name="Kotak Teks 232">
              <a:extLst>
                <a:ext uri="{FF2B5EF4-FFF2-40B4-BE49-F238E27FC236}">
                  <a16:creationId xmlns:a16="http://schemas.microsoft.com/office/drawing/2014/main" id="{4359536B-51B4-E541-A585-403FBF88CA17}"/>
                </a:ext>
              </a:extLst>
            </p:cNvPr>
            <p:cNvSpPr txBox="1"/>
            <p:nvPr/>
          </p:nvSpPr>
          <p:spPr>
            <a:xfrm>
              <a:off x="7626818" y="1011019"/>
              <a:ext cx="12941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dirty="0"/>
                <a:t>Sub sistem </a:t>
              </a:r>
              <a:r>
                <a:rPr lang="id-ID" sz="1200" i="1" dirty="0" err="1"/>
                <a:t>Cloud</a:t>
              </a:r>
              <a:r>
                <a:rPr lang="id-ID" sz="1200" i="1" dirty="0"/>
                <a:t> </a:t>
              </a:r>
              <a:r>
                <a:rPr lang="id-ID" sz="1200" i="1" dirty="0" err="1"/>
                <a:t>Computing</a:t>
              </a:r>
              <a:endParaRPr lang="id-ID" sz="1200" dirty="0"/>
            </a:p>
          </p:txBody>
        </p:sp>
      </p:grpSp>
      <p:grpSp>
        <p:nvGrpSpPr>
          <p:cNvPr id="36" name="Grup 35">
            <a:extLst>
              <a:ext uri="{FF2B5EF4-FFF2-40B4-BE49-F238E27FC236}">
                <a16:creationId xmlns:a16="http://schemas.microsoft.com/office/drawing/2014/main" id="{9114BCC2-7A84-A345-AF28-F37BCEB797CA}"/>
              </a:ext>
            </a:extLst>
          </p:cNvPr>
          <p:cNvGrpSpPr/>
          <p:nvPr/>
        </p:nvGrpSpPr>
        <p:grpSpPr>
          <a:xfrm>
            <a:off x="456434" y="1123950"/>
            <a:ext cx="1593600" cy="533400"/>
            <a:chOff x="7620000" y="971550"/>
            <a:chExt cx="1593600" cy="533400"/>
          </a:xfrm>
        </p:grpSpPr>
        <p:cxnSp>
          <p:nvCxnSpPr>
            <p:cNvPr id="37" name="Konektor Lurus 36">
              <a:extLst>
                <a:ext uri="{FF2B5EF4-FFF2-40B4-BE49-F238E27FC236}">
                  <a16:creationId xmlns:a16="http://schemas.microsoft.com/office/drawing/2014/main" id="{76419844-5865-0949-B18B-0F430AF0C130}"/>
                </a:ext>
              </a:extLst>
            </p:cNvPr>
            <p:cNvCxnSpPr/>
            <p:nvPr/>
          </p:nvCxnSpPr>
          <p:spPr>
            <a:xfrm>
              <a:off x="8908800" y="1110442"/>
              <a:ext cx="304800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Persegi Panjang 37">
              <a:extLst>
                <a:ext uri="{FF2B5EF4-FFF2-40B4-BE49-F238E27FC236}">
                  <a16:creationId xmlns:a16="http://schemas.microsoft.com/office/drawing/2014/main" id="{2542D1D8-A8A5-BC45-9922-C3072D30B58B}"/>
                </a:ext>
              </a:extLst>
            </p:cNvPr>
            <p:cNvSpPr/>
            <p:nvPr/>
          </p:nvSpPr>
          <p:spPr bwMode="auto">
            <a:xfrm>
              <a:off x="7620000" y="971550"/>
              <a:ext cx="1295400" cy="53340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1EF05E8B-505B-6548-88A9-E45076FC066B}"/>
                </a:ext>
              </a:extLst>
            </p:cNvPr>
            <p:cNvSpPr txBox="1"/>
            <p:nvPr/>
          </p:nvSpPr>
          <p:spPr>
            <a:xfrm>
              <a:off x="7626818" y="1011019"/>
              <a:ext cx="12941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dirty="0"/>
                <a:t>Sub sistem LINE BOT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293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798296"/>
            <a:ext cx="8215963" cy="173254"/>
          </a:xfrm>
        </p:spPr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</a:t>
            </a:r>
            <a:r>
              <a:rPr lang="id-ID" b="1" i="1" dirty="0" err="1">
                <a:solidFill>
                  <a:schemeClr val="accent4"/>
                </a:solidFill>
              </a:rPr>
              <a:t>Software</a:t>
            </a:r>
            <a:r>
              <a:rPr lang="id-ID" b="1" i="1" dirty="0">
                <a:solidFill>
                  <a:schemeClr val="accent4"/>
                </a:solidFill>
              </a:rPr>
              <a:t> as </a:t>
            </a:r>
            <a:r>
              <a:rPr lang="id-ID" b="1" i="1" dirty="0" err="1">
                <a:solidFill>
                  <a:schemeClr val="accent4"/>
                </a:solidFill>
              </a:rPr>
              <a:t>a</a:t>
            </a:r>
            <a:r>
              <a:rPr lang="id-ID" b="1" i="1" dirty="0">
                <a:solidFill>
                  <a:schemeClr val="accent4"/>
                </a:solidFill>
              </a:rPr>
              <a:t> Service</a:t>
            </a:r>
            <a:endParaRPr lang="id-ID" b="1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sp>
        <p:nvSpPr>
          <p:cNvPr id="147" name="Busur Blok 146">
            <a:extLst>
              <a:ext uri="{FF2B5EF4-FFF2-40B4-BE49-F238E27FC236}">
                <a16:creationId xmlns:a16="http://schemas.microsoft.com/office/drawing/2014/main" id="{CB0D0673-81ED-474F-9496-A664644407F3}"/>
              </a:ext>
            </a:extLst>
          </p:cNvPr>
          <p:cNvSpPr/>
          <p:nvPr/>
        </p:nvSpPr>
        <p:spPr>
          <a:xfrm>
            <a:off x="1043426" y="609297"/>
            <a:ext cx="4288788" cy="4288788"/>
          </a:xfrm>
          <a:prstGeom prst="blockArc">
            <a:avLst>
              <a:gd name="adj1" fmla="val 18900000"/>
              <a:gd name="adj2" fmla="val 2700000"/>
              <a:gd name="adj3" fmla="val 504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4" name="Grup 153">
            <a:extLst>
              <a:ext uri="{FF2B5EF4-FFF2-40B4-BE49-F238E27FC236}">
                <a16:creationId xmlns:a16="http://schemas.microsoft.com/office/drawing/2014/main" id="{DC8F0D94-6806-9C40-BD18-2AA6300A796A}"/>
              </a:ext>
            </a:extLst>
          </p:cNvPr>
          <p:cNvGrpSpPr/>
          <p:nvPr/>
        </p:nvGrpSpPr>
        <p:grpSpPr>
          <a:xfrm>
            <a:off x="4687623" y="1400904"/>
            <a:ext cx="4019792" cy="795756"/>
            <a:chOff x="4687623" y="1400904"/>
            <a:chExt cx="4019792" cy="795756"/>
          </a:xfrm>
        </p:grpSpPr>
        <p:sp>
          <p:nvSpPr>
            <p:cNvPr id="148" name="Bentuk bebas 147">
              <a:extLst>
                <a:ext uri="{FF2B5EF4-FFF2-40B4-BE49-F238E27FC236}">
                  <a16:creationId xmlns:a16="http://schemas.microsoft.com/office/drawing/2014/main" id="{25CE7B3A-84EA-B04E-A43B-314B1BA38C30}"/>
                </a:ext>
              </a:extLst>
            </p:cNvPr>
            <p:cNvSpPr/>
            <p:nvPr/>
          </p:nvSpPr>
          <p:spPr>
            <a:xfrm>
              <a:off x="5085501" y="1480479"/>
              <a:ext cx="3621914" cy="636605"/>
            </a:xfrm>
            <a:custGeom>
              <a:avLst/>
              <a:gdLst>
                <a:gd name="connsiteX0" fmla="*/ 0 w 3621914"/>
                <a:gd name="connsiteY0" fmla="*/ 0 h 636605"/>
                <a:gd name="connsiteX1" fmla="*/ 3621914 w 3621914"/>
                <a:gd name="connsiteY1" fmla="*/ 0 h 636605"/>
                <a:gd name="connsiteX2" fmla="*/ 3621914 w 3621914"/>
                <a:gd name="connsiteY2" fmla="*/ 636605 h 636605"/>
                <a:gd name="connsiteX3" fmla="*/ 0 w 3621914"/>
                <a:gd name="connsiteY3" fmla="*/ 636605 h 636605"/>
                <a:gd name="connsiteX4" fmla="*/ 0 w 3621914"/>
                <a:gd name="connsiteY4" fmla="*/ 0 h 6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914" h="636605">
                  <a:moveTo>
                    <a:pt x="0" y="0"/>
                  </a:moveTo>
                  <a:lnTo>
                    <a:pt x="3621914" y="0"/>
                  </a:lnTo>
                  <a:lnTo>
                    <a:pt x="3621914" y="636605"/>
                  </a:lnTo>
                  <a:lnTo>
                    <a:pt x="0" y="636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5306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400" kern="1200" dirty="0"/>
                <a:t>Model layanan </a:t>
              </a:r>
              <a:r>
                <a:rPr lang="id-ID" sz="1400" kern="1200" dirty="0" err="1"/>
                <a:t>Cloud</a:t>
              </a:r>
              <a:r>
                <a:rPr lang="id-ID" sz="1400" kern="1200" dirty="0"/>
                <a:t> </a:t>
              </a:r>
              <a:r>
                <a:rPr lang="id-ID" sz="1400" kern="1200" dirty="0" err="1"/>
                <a:t>Computing</a:t>
              </a:r>
              <a:r>
                <a:rPr lang="id-ID" sz="1400" kern="1200" dirty="0"/>
                <a:t> yang dibangun adalah </a:t>
              </a:r>
              <a:r>
                <a:rPr lang="id-ID" sz="1400" i="1" kern="1200" dirty="0" err="1"/>
                <a:t>Software</a:t>
              </a:r>
              <a:r>
                <a:rPr lang="id-ID" sz="1400" i="1" kern="1200" dirty="0"/>
                <a:t> as </a:t>
              </a:r>
              <a:r>
                <a:rPr lang="id-ID" sz="1400" i="1" kern="1200" dirty="0" err="1"/>
                <a:t>a</a:t>
              </a:r>
              <a:r>
                <a:rPr lang="id-ID" sz="1400" i="1" kern="1200" dirty="0"/>
                <a:t> Service</a:t>
              </a:r>
              <a:endParaRPr lang="id-ID" sz="1400" kern="1200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5003D2F-5A57-8441-A40D-B688E74747A6}"/>
                </a:ext>
              </a:extLst>
            </p:cNvPr>
            <p:cNvSpPr/>
            <p:nvPr/>
          </p:nvSpPr>
          <p:spPr>
            <a:xfrm>
              <a:off x="4687623" y="1400904"/>
              <a:ext cx="795756" cy="79575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55" name="Grup 154">
            <a:extLst>
              <a:ext uri="{FF2B5EF4-FFF2-40B4-BE49-F238E27FC236}">
                <a16:creationId xmlns:a16="http://schemas.microsoft.com/office/drawing/2014/main" id="{220F64A5-DE05-7C4E-A75A-303778DFA4D0}"/>
              </a:ext>
            </a:extLst>
          </p:cNvPr>
          <p:cNvGrpSpPr/>
          <p:nvPr/>
        </p:nvGrpSpPr>
        <p:grpSpPr>
          <a:xfrm>
            <a:off x="4919029" y="2355812"/>
            <a:ext cx="3788386" cy="795756"/>
            <a:chOff x="4919029" y="2355812"/>
            <a:chExt cx="3788386" cy="795756"/>
          </a:xfrm>
        </p:grpSpPr>
        <p:sp>
          <p:nvSpPr>
            <p:cNvPr id="150" name="Bentuk bebas 149">
              <a:extLst>
                <a:ext uri="{FF2B5EF4-FFF2-40B4-BE49-F238E27FC236}">
                  <a16:creationId xmlns:a16="http://schemas.microsoft.com/office/drawing/2014/main" id="{5E60E21C-8B28-5A49-A3CC-0BDC1DC5E472}"/>
                </a:ext>
              </a:extLst>
            </p:cNvPr>
            <p:cNvSpPr/>
            <p:nvPr/>
          </p:nvSpPr>
          <p:spPr>
            <a:xfrm>
              <a:off x="5316907" y="2435387"/>
              <a:ext cx="3390508" cy="636605"/>
            </a:xfrm>
            <a:custGeom>
              <a:avLst/>
              <a:gdLst>
                <a:gd name="connsiteX0" fmla="*/ 0 w 3390508"/>
                <a:gd name="connsiteY0" fmla="*/ 0 h 636605"/>
                <a:gd name="connsiteX1" fmla="*/ 3390508 w 3390508"/>
                <a:gd name="connsiteY1" fmla="*/ 0 h 636605"/>
                <a:gd name="connsiteX2" fmla="*/ 3390508 w 3390508"/>
                <a:gd name="connsiteY2" fmla="*/ 636605 h 636605"/>
                <a:gd name="connsiteX3" fmla="*/ 0 w 3390508"/>
                <a:gd name="connsiteY3" fmla="*/ 636605 h 636605"/>
                <a:gd name="connsiteX4" fmla="*/ 0 w 3390508"/>
                <a:gd name="connsiteY4" fmla="*/ 0 h 6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90508" h="636605">
                  <a:moveTo>
                    <a:pt x="0" y="0"/>
                  </a:moveTo>
                  <a:lnTo>
                    <a:pt x="3390508" y="0"/>
                  </a:lnTo>
                  <a:lnTo>
                    <a:pt x="3390508" y="636605"/>
                  </a:lnTo>
                  <a:lnTo>
                    <a:pt x="0" y="636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5306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400" i="1" kern="1200" dirty="0" err="1"/>
                <a:t>Software</a:t>
              </a:r>
              <a:r>
                <a:rPr lang="id-ID" sz="1400" i="1" kern="1200" dirty="0"/>
                <a:t> as </a:t>
              </a:r>
              <a:r>
                <a:rPr lang="id-ID" sz="1400" i="1" kern="1200" dirty="0" err="1"/>
                <a:t>a</a:t>
              </a:r>
              <a:r>
                <a:rPr lang="id-ID" sz="1400" i="1" kern="1200" dirty="0"/>
                <a:t> Service </a:t>
              </a:r>
              <a:r>
                <a:rPr lang="id-ID" sz="1400" kern="1200" dirty="0"/>
                <a:t>yang dibangun bersifat </a:t>
              </a:r>
              <a:r>
                <a:rPr lang="id-ID" sz="1400" i="1" kern="1200" dirty="0" err="1"/>
                <a:t>Public</a:t>
              </a:r>
              <a:r>
                <a:rPr lang="id-ID" sz="1400" i="1" kern="1200" dirty="0"/>
                <a:t> </a:t>
              </a:r>
              <a:r>
                <a:rPr lang="id-ID" sz="1400" i="1" kern="1200" dirty="0" err="1"/>
                <a:t>Cloud</a:t>
              </a:r>
              <a:r>
                <a:rPr lang="id-ID" sz="1400" kern="1200" dirty="0"/>
                <a:t> </a:t>
              </a:r>
              <a:endParaRPr lang="id-ID" sz="1400" i="0" kern="1200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F1062CD-085F-FA4A-A4E6-D6A12C82361C}"/>
                </a:ext>
              </a:extLst>
            </p:cNvPr>
            <p:cNvSpPr/>
            <p:nvPr/>
          </p:nvSpPr>
          <p:spPr>
            <a:xfrm>
              <a:off x="4919029" y="2355812"/>
              <a:ext cx="795756" cy="79575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56" name="Grup 155">
            <a:extLst>
              <a:ext uri="{FF2B5EF4-FFF2-40B4-BE49-F238E27FC236}">
                <a16:creationId xmlns:a16="http://schemas.microsoft.com/office/drawing/2014/main" id="{BCD2133E-8820-A145-9DC2-912331EC1F02}"/>
              </a:ext>
            </a:extLst>
          </p:cNvPr>
          <p:cNvGrpSpPr/>
          <p:nvPr/>
        </p:nvGrpSpPr>
        <p:grpSpPr>
          <a:xfrm>
            <a:off x="4687623" y="3310720"/>
            <a:ext cx="4019792" cy="795756"/>
            <a:chOff x="4687623" y="3310720"/>
            <a:chExt cx="4019792" cy="795756"/>
          </a:xfrm>
        </p:grpSpPr>
        <p:sp>
          <p:nvSpPr>
            <p:cNvPr id="152" name="Bentuk bebas 151">
              <a:extLst>
                <a:ext uri="{FF2B5EF4-FFF2-40B4-BE49-F238E27FC236}">
                  <a16:creationId xmlns:a16="http://schemas.microsoft.com/office/drawing/2014/main" id="{43032FB0-4845-F040-AFC2-F38E43A3EEEF}"/>
                </a:ext>
              </a:extLst>
            </p:cNvPr>
            <p:cNvSpPr/>
            <p:nvPr/>
          </p:nvSpPr>
          <p:spPr>
            <a:xfrm>
              <a:off x="5085501" y="3390295"/>
              <a:ext cx="3621914" cy="636605"/>
            </a:xfrm>
            <a:custGeom>
              <a:avLst/>
              <a:gdLst>
                <a:gd name="connsiteX0" fmla="*/ 0 w 3621914"/>
                <a:gd name="connsiteY0" fmla="*/ 0 h 636605"/>
                <a:gd name="connsiteX1" fmla="*/ 3621914 w 3621914"/>
                <a:gd name="connsiteY1" fmla="*/ 0 h 636605"/>
                <a:gd name="connsiteX2" fmla="*/ 3621914 w 3621914"/>
                <a:gd name="connsiteY2" fmla="*/ 636605 h 636605"/>
                <a:gd name="connsiteX3" fmla="*/ 0 w 3621914"/>
                <a:gd name="connsiteY3" fmla="*/ 636605 h 636605"/>
                <a:gd name="connsiteX4" fmla="*/ 0 w 3621914"/>
                <a:gd name="connsiteY4" fmla="*/ 0 h 6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1914" h="636605">
                  <a:moveTo>
                    <a:pt x="0" y="0"/>
                  </a:moveTo>
                  <a:lnTo>
                    <a:pt x="3621914" y="0"/>
                  </a:lnTo>
                  <a:lnTo>
                    <a:pt x="3621914" y="636605"/>
                  </a:lnTo>
                  <a:lnTo>
                    <a:pt x="0" y="6366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05306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400" i="0" kern="1200" dirty="0"/>
                <a:t>Tipe model </a:t>
              </a:r>
              <a:r>
                <a:rPr lang="id-ID" sz="1400" i="0" kern="1200" dirty="0" err="1"/>
                <a:t>SaaS</a:t>
              </a:r>
              <a:r>
                <a:rPr lang="id-ID" sz="1400" i="0" kern="1200" dirty="0"/>
                <a:t> yang diterapkan berupa model </a:t>
              </a:r>
              <a:r>
                <a:rPr lang="en-US" sz="1400" i="1" kern="1200" dirty="0"/>
                <a:t>shared application and shared database</a:t>
              </a:r>
              <a:endParaRPr lang="id-ID" sz="1400" kern="12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CEC1FBE-314A-0244-A805-DC7BD0D3EEAC}"/>
                </a:ext>
              </a:extLst>
            </p:cNvPr>
            <p:cNvSpPr/>
            <p:nvPr/>
          </p:nvSpPr>
          <p:spPr>
            <a:xfrm>
              <a:off x="4687623" y="3310720"/>
              <a:ext cx="795756" cy="795756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pic>
        <p:nvPicPr>
          <p:cNvPr id="110" name="Gambar 109">
            <a:extLst>
              <a:ext uri="{FF2B5EF4-FFF2-40B4-BE49-F238E27FC236}">
                <a16:creationId xmlns:a16="http://schemas.microsoft.com/office/drawing/2014/main" id="{14A095FE-7265-764B-B105-A771226452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43577" r="62307" b="31690"/>
          <a:stretch/>
        </p:blipFill>
        <p:spPr>
          <a:xfrm>
            <a:off x="1998300" y="1900790"/>
            <a:ext cx="1634092" cy="852531"/>
          </a:xfrm>
          <a:prstGeom prst="rect">
            <a:avLst/>
          </a:prstGeom>
        </p:spPr>
      </p:pic>
      <p:grpSp>
        <p:nvGrpSpPr>
          <p:cNvPr id="86" name="Grup 85">
            <a:extLst>
              <a:ext uri="{FF2B5EF4-FFF2-40B4-BE49-F238E27FC236}">
                <a16:creationId xmlns:a16="http://schemas.microsoft.com/office/drawing/2014/main" id="{60E7399D-62FF-6249-B32A-E6A5CADC59FC}"/>
              </a:ext>
            </a:extLst>
          </p:cNvPr>
          <p:cNvGrpSpPr/>
          <p:nvPr/>
        </p:nvGrpSpPr>
        <p:grpSpPr>
          <a:xfrm>
            <a:off x="304800" y="1168781"/>
            <a:ext cx="3352800" cy="1555369"/>
            <a:chOff x="3349398" y="47502"/>
            <a:chExt cx="3207204" cy="1838448"/>
          </a:xfrm>
        </p:grpSpPr>
        <p:sp>
          <p:nvSpPr>
            <p:cNvPr id="87" name="Persegi Panjang 86">
              <a:extLst>
                <a:ext uri="{FF2B5EF4-FFF2-40B4-BE49-F238E27FC236}">
                  <a16:creationId xmlns:a16="http://schemas.microsoft.com/office/drawing/2014/main" id="{BDB916BE-88E4-7D4C-929C-5CA41A0ECC4E}"/>
                </a:ext>
              </a:extLst>
            </p:cNvPr>
            <p:cNvSpPr/>
            <p:nvPr/>
          </p:nvSpPr>
          <p:spPr>
            <a:xfrm>
              <a:off x="3349398" y="272823"/>
              <a:ext cx="3207204" cy="16131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sz="1463"/>
            </a:p>
          </p:txBody>
        </p:sp>
        <p:sp>
          <p:nvSpPr>
            <p:cNvPr id="88" name="Kotak Teks 87">
              <a:extLst>
                <a:ext uri="{FF2B5EF4-FFF2-40B4-BE49-F238E27FC236}">
                  <a16:creationId xmlns:a16="http://schemas.microsoft.com/office/drawing/2014/main" id="{8137BDE1-574F-D342-B306-8C60E3125233}"/>
                </a:ext>
              </a:extLst>
            </p:cNvPr>
            <p:cNvSpPr txBox="1"/>
            <p:nvPr/>
          </p:nvSpPr>
          <p:spPr>
            <a:xfrm>
              <a:off x="5955205" y="47502"/>
              <a:ext cx="601397" cy="2364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d-ID" sz="700" b="1" dirty="0"/>
                <a:t>BACKEND</a:t>
              </a:r>
            </a:p>
          </p:txBody>
        </p:sp>
      </p:grpSp>
      <p:grpSp>
        <p:nvGrpSpPr>
          <p:cNvPr id="139" name="Grup 138">
            <a:extLst>
              <a:ext uri="{FF2B5EF4-FFF2-40B4-BE49-F238E27FC236}">
                <a16:creationId xmlns:a16="http://schemas.microsoft.com/office/drawing/2014/main" id="{EEB8B46B-2B04-AE4F-B37C-E72ED3CE9A5D}"/>
              </a:ext>
            </a:extLst>
          </p:cNvPr>
          <p:cNvGrpSpPr/>
          <p:nvPr/>
        </p:nvGrpSpPr>
        <p:grpSpPr>
          <a:xfrm>
            <a:off x="1447824" y="1352550"/>
            <a:ext cx="415498" cy="426896"/>
            <a:chOff x="1447824" y="1352550"/>
            <a:chExt cx="415498" cy="426896"/>
          </a:xfrm>
        </p:grpSpPr>
        <p:pic>
          <p:nvPicPr>
            <p:cNvPr id="90" name="Gambar 89">
              <a:extLst>
                <a:ext uri="{FF2B5EF4-FFF2-40B4-BE49-F238E27FC236}">
                  <a16:creationId xmlns:a16="http://schemas.microsoft.com/office/drawing/2014/main" id="{98062F7F-50B5-414B-B0A8-4E9B2898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0" y="1504950"/>
              <a:ext cx="274496" cy="274496"/>
            </a:xfrm>
            <a:prstGeom prst="rect">
              <a:avLst/>
            </a:prstGeom>
          </p:spPr>
        </p:pic>
        <p:sp>
          <p:nvSpPr>
            <p:cNvPr id="92" name="Kotak Teks 91">
              <a:extLst>
                <a:ext uri="{FF2B5EF4-FFF2-40B4-BE49-F238E27FC236}">
                  <a16:creationId xmlns:a16="http://schemas.microsoft.com/office/drawing/2014/main" id="{FDDA6D42-922A-4A4F-A46C-E786198EC673}"/>
                </a:ext>
              </a:extLst>
            </p:cNvPr>
            <p:cNvSpPr txBox="1"/>
            <p:nvPr/>
          </p:nvSpPr>
          <p:spPr>
            <a:xfrm>
              <a:off x="1447824" y="135255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00" dirty="0">
                  <a:latin typeface="Raleway" panose="020B0003030101060003" pitchFamily="34" charset="0"/>
                </a:rPr>
                <a:t>Server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38" name="Grup 137">
            <a:extLst>
              <a:ext uri="{FF2B5EF4-FFF2-40B4-BE49-F238E27FC236}">
                <a16:creationId xmlns:a16="http://schemas.microsoft.com/office/drawing/2014/main" id="{91D061F7-DCC6-B141-A613-EA43E9147398}"/>
              </a:ext>
            </a:extLst>
          </p:cNvPr>
          <p:cNvGrpSpPr/>
          <p:nvPr/>
        </p:nvGrpSpPr>
        <p:grpSpPr>
          <a:xfrm>
            <a:off x="2231658" y="1343184"/>
            <a:ext cx="797013" cy="450790"/>
            <a:chOff x="2231658" y="1343184"/>
            <a:chExt cx="797013" cy="450790"/>
          </a:xfrm>
        </p:grpSpPr>
        <p:pic>
          <p:nvPicPr>
            <p:cNvPr id="91" name="Gambar 90">
              <a:extLst>
                <a:ext uri="{FF2B5EF4-FFF2-40B4-BE49-F238E27FC236}">
                  <a16:creationId xmlns:a16="http://schemas.microsoft.com/office/drawing/2014/main" id="{54563680-CB1F-E940-9659-545F7115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387" y="1490421"/>
              <a:ext cx="303553" cy="303553"/>
            </a:xfrm>
            <a:prstGeom prst="rect">
              <a:avLst/>
            </a:prstGeom>
          </p:spPr>
        </p:pic>
        <p:sp>
          <p:nvSpPr>
            <p:cNvPr id="93" name="Kotak Teks 92">
              <a:extLst>
                <a:ext uri="{FF2B5EF4-FFF2-40B4-BE49-F238E27FC236}">
                  <a16:creationId xmlns:a16="http://schemas.microsoft.com/office/drawing/2014/main" id="{603D1F09-C7A9-A048-A207-CB4A2366FA48}"/>
                </a:ext>
              </a:extLst>
            </p:cNvPr>
            <p:cNvSpPr txBox="1"/>
            <p:nvPr/>
          </p:nvSpPr>
          <p:spPr>
            <a:xfrm>
              <a:off x="2231658" y="1343184"/>
              <a:ext cx="79701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" dirty="0" err="1">
                  <a:latin typeface="Raleway" panose="020B0003030101060003" pitchFamily="34" charset="0"/>
                </a:rPr>
                <a:t>Database</a:t>
              </a:r>
              <a:r>
                <a:rPr lang="id-ID" sz="600" dirty="0">
                  <a:latin typeface="Raleway" panose="020B0003030101060003" pitchFamily="34" charset="0"/>
                </a:rPr>
                <a:t> </a:t>
              </a:r>
              <a:r>
                <a:rPr lang="id-ID" sz="600" dirty="0" err="1">
                  <a:latin typeface="Raleway" panose="020B0003030101060003" pitchFamily="34" charset="0"/>
                </a:rPr>
                <a:t>MySQL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95" name="Grup 94">
            <a:extLst>
              <a:ext uri="{FF2B5EF4-FFF2-40B4-BE49-F238E27FC236}">
                <a16:creationId xmlns:a16="http://schemas.microsoft.com/office/drawing/2014/main" id="{28472142-63A7-2443-BF0E-0C2EC5897543}"/>
              </a:ext>
            </a:extLst>
          </p:cNvPr>
          <p:cNvGrpSpPr/>
          <p:nvPr/>
        </p:nvGrpSpPr>
        <p:grpSpPr>
          <a:xfrm rot="5400000">
            <a:off x="2065718" y="1333471"/>
            <a:ext cx="64677" cy="528287"/>
            <a:chOff x="2086990" y="1268749"/>
            <a:chExt cx="57587" cy="468741"/>
          </a:xfrm>
        </p:grpSpPr>
        <p:cxnSp>
          <p:nvCxnSpPr>
            <p:cNvPr id="98" name="Konektor Panah Lurus 97">
              <a:extLst>
                <a:ext uri="{FF2B5EF4-FFF2-40B4-BE49-F238E27FC236}">
                  <a16:creationId xmlns:a16="http://schemas.microsoft.com/office/drawing/2014/main" id="{1B20F722-ABD3-7043-83BF-EF1FA68F29F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18030" y="1510944"/>
              <a:ext cx="45309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Konektor Panah Lurus 98">
              <a:extLst>
                <a:ext uri="{FF2B5EF4-FFF2-40B4-BE49-F238E27FC236}">
                  <a16:creationId xmlns:a16="http://schemas.microsoft.com/office/drawing/2014/main" id="{11C02597-F3C5-154C-B334-044EC60114A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60930" y="1494808"/>
              <a:ext cx="452117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9" name="Gambar 108">
            <a:extLst>
              <a:ext uri="{FF2B5EF4-FFF2-40B4-BE49-F238E27FC236}">
                <a16:creationId xmlns:a16="http://schemas.microsoft.com/office/drawing/2014/main" id="{2E6EFE83-4B3D-654B-B4C8-B4A67E1E0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7747" r="64359" b="70536"/>
          <a:stretch/>
        </p:blipFill>
        <p:spPr>
          <a:xfrm>
            <a:off x="412351" y="1933124"/>
            <a:ext cx="1585949" cy="749935"/>
          </a:xfrm>
          <a:prstGeom prst="rect">
            <a:avLst/>
          </a:prstGeom>
        </p:spPr>
      </p:pic>
      <p:grpSp>
        <p:nvGrpSpPr>
          <p:cNvPr id="101" name="Grup 100">
            <a:extLst>
              <a:ext uri="{FF2B5EF4-FFF2-40B4-BE49-F238E27FC236}">
                <a16:creationId xmlns:a16="http://schemas.microsoft.com/office/drawing/2014/main" id="{38954BBA-1B34-D448-9C16-E61622BE3768}"/>
              </a:ext>
            </a:extLst>
          </p:cNvPr>
          <p:cNvGrpSpPr/>
          <p:nvPr/>
        </p:nvGrpSpPr>
        <p:grpSpPr>
          <a:xfrm rot="3701377">
            <a:off x="1229802" y="1541432"/>
            <a:ext cx="45719" cy="567742"/>
            <a:chOff x="2086990" y="1268749"/>
            <a:chExt cx="57587" cy="468741"/>
          </a:xfrm>
        </p:grpSpPr>
        <p:cxnSp>
          <p:nvCxnSpPr>
            <p:cNvPr id="102" name="Konektor Panah Lurus 101">
              <a:extLst>
                <a:ext uri="{FF2B5EF4-FFF2-40B4-BE49-F238E27FC236}">
                  <a16:creationId xmlns:a16="http://schemas.microsoft.com/office/drawing/2014/main" id="{44E630C7-07ED-D042-8CE1-77021FD48F5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18030" y="1510944"/>
              <a:ext cx="45309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Konektor Panah Lurus 102">
              <a:extLst>
                <a:ext uri="{FF2B5EF4-FFF2-40B4-BE49-F238E27FC236}">
                  <a16:creationId xmlns:a16="http://schemas.microsoft.com/office/drawing/2014/main" id="{D2620248-DB8D-E445-B0A0-5C3F537126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60930" y="1494808"/>
              <a:ext cx="452117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4" name="Grup 103">
            <a:extLst>
              <a:ext uri="{FF2B5EF4-FFF2-40B4-BE49-F238E27FC236}">
                <a16:creationId xmlns:a16="http://schemas.microsoft.com/office/drawing/2014/main" id="{F694BB69-A44D-A143-86DE-B7E8EAA332D6}"/>
              </a:ext>
            </a:extLst>
          </p:cNvPr>
          <p:cNvGrpSpPr/>
          <p:nvPr/>
        </p:nvGrpSpPr>
        <p:grpSpPr>
          <a:xfrm rot="18277777">
            <a:off x="2020786" y="1666687"/>
            <a:ext cx="45719" cy="567742"/>
            <a:chOff x="2086990" y="1268749"/>
            <a:chExt cx="57587" cy="468741"/>
          </a:xfrm>
        </p:grpSpPr>
        <p:cxnSp>
          <p:nvCxnSpPr>
            <p:cNvPr id="105" name="Konektor Panah Lurus 104">
              <a:extLst>
                <a:ext uri="{FF2B5EF4-FFF2-40B4-BE49-F238E27FC236}">
                  <a16:creationId xmlns:a16="http://schemas.microsoft.com/office/drawing/2014/main" id="{84F0EBCA-1CFF-1D44-88F6-BBCBD4DF6BD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18030" y="1510944"/>
              <a:ext cx="45309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" name="Konektor Panah Lurus 105">
              <a:extLst>
                <a:ext uri="{FF2B5EF4-FFF2-40B4-BE49-F238E27FC236}">
                  <a16:creationId xmlns:a16="http://schemas.microsoft.com/office/drawing/2014/main" id="{3F92BBA5-4A55-7842-8FC4-EB00533DEDB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60930" y="1494808"/>
              <a:ext cx="452117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1" name="Grup 110">
            <a:extLst>
              <a:ext uri="{FF2B5EF4-FFF2-40B4-BE49-F238E27FC236}">
                <a16:creationId xmlns:a16="http://schemas.microsoft.com/office/drawing/2014/main" id="{C7C1CE1C-E96E-D749-A072-2DE9FABAB75A}"/>
              </a:ext>
            </a:extLst>
          </p:cNvPr>
          <p:cNvGrpSpPr/>
          <p:nvPr/>
        </p:nvGrpSpPr>
        <p:grpSpPr>
          <a:xfrm rot="18087064">
            <a:off x="3769184" y="2324497"/>
            <a:ext cx="45719" cy="719270"/>
            <a:chOff x="2086990" y="1268749"/>
            <a:chExt cx="57587" cy="468741"/>
          </a:xfrm>
        </p:grpSpPr>
        <p:cxnSp>
          <p:nvCxnSpPr>
            <p:cNvPr id="112" name="Konektor Panah Lurus 111">
              <a:extLst>
                <a:ext uri="{FF2B5EF4-FFF2-40B4-BE49-F238E27FC236}">
                  <a16:creationId xmlns:a16="http://schemas.microsoft.com/office/drawing/2014/main" id="{6DDCF665-8405-C94B-A3CD-16903C800D8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18030" y="1510944"/>
              <a:ext cx="45309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Konektor Panah Lurus 112">
              <a:extLst>
                <a:ext uri="{FF2B5EF4-FFF2-40B4-BE49-F238E27FC236}">
                  <a16:creationId xmlns:a16="http://schemas.microsoft.com/office/drawing/2014/main" id="{9AE926F0-BA57-DD4D-A0D2-C7084A971C8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60930" y="1494808"/>
              <a:ext cx="452117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14" name="Persegi Panjang 113">
            <a:extLst>
              <a:ext uri="{FF2B5EF4-FFF2-40B4-BE49-F238E27FC236}">
                <a16:creationId xmlns:a16="http://schemas.microsoft.com/office/drawing/2014/main" id="{5F4C6EEB-A8F9-3B4F-87B6-9272E5CBC53D}"/>
              </a:ext>
            </a:extLst>
          </p:cNvPr>
          <p:cNvSpPr/>
          <p:nvPr/>
        </p:nvSpPr>
        <p:spPr>
          <a:xfrm>
            <a:off x="3908110" y="2683059"/>
            <a:ext cx="779460" cy="49829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463"/>
          </a:p>
        </p:txBody>
      </p:sp>
      <p:grpSp>
        <p:nvGrpSpPr>
          <p:cNvPr id="137" name="Grup 136">
            <a:extLst>
              <a:ext uri="{FF2B5EF4-FFF2-40B4-BE49-F238E27FC236}">
                <a16:creationId xmlns:a16="http://schemas.microsoft.com/office/drawing/2014/main" id="{8DECCA3C-3F50-8F48-8C45-ED6B57113078}"/>
              </a:ext>
            </a:extLst>
          </p:cNvPr>
          <p:cNvGrpSpPr/>
          <p:nvPr/>
        </p:nvGrpSpPr>
        <p:grpSpPr>
          <a:xfrm>
            <a:off x="3897773" y="2753321"/>
            <a:ext cx="782587" cy="449791"/>
            <a:chOff x="3897773" y="2753321"/>
            <a:chExt cx="782587" cy="449791"/>
          </a:xfrm>
        </p:grpSpPr>
        <p:pic>
          <p:nvPicPr>
            <p:cNvPr id="115" name="Gambar 114">
              <a:extLst>
                <a:ext uri="{FF2B5EF4-FFF2-40B4-BE49-F238E27FC236}">
                  <a16:creationId xmlns:a16="http://schemas.microsoft.com/office/drawing/2014/main" id="{F94900F7-652C-0E48-8D21-8531907BA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4800" y="2753321"/>
              <a:ext cx="360678" cy="297111"/>
            </a:xfrm>
            <a:prstGeom prst="rect">
              <a:avLst/>
            </a:prstGeom>
          </p:spPr>
        </p:pic>
        <p:sp>
          <p:nvSpPr>
            <p:cNvPr id="116" name="Kotak Teks 115">
              <a:extLst>
                <a:ext uri="{FF2B5EF4-FFF2-40B4-BE49-F238E27FC236}">
                  <a16:creationId xmlns:a16="http://schemas.microsoft.com/office/drawing/2014/main" id="{0B92E882-8F5A-124C-8F18-C9EF9A9CDC2D}"/>
                </a:ext>
              </a:extLst>
            </p:cNvPr>
            <p:cNvSpPr txBox="1"/>
            <p:nvPr/>
          </p:nvSpPr>
          <p:spPr>
            <a:xfrm>
              <a:off x="3897773" y="3018446"/>
              <a:ext cx="7825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" dirty="0">
                  <a:latin typeface="Raleway" panose="020B0003030101060003" pitchFamily="34" charset="0"/>
                </a:rPr>
                <a:t>LINE </a:t>
              </a:r>
              <a:r>
                <a:rPr lang="id-ID" sz="600" dirty="0" err="1">
                  <a:latin typeface="Raleway" panose="020B0003030101060003" pitchFamily="34" charset="0"/>
                </a:rPr>
                <a:t>Developers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17" name="Grup 116">
            <a:extLst>
              <a:ext uri="{FF2B5EF4-FFF2-40B4-BE49-F238E27FC236}">
                <a16:creationId xmlns:a16="http://schemas.microsoft.com/office/drawing/2014/main" id="{397E2807-31A0-1B4F-B53F-6A38955F1E94}"/>
              </a:ext>
            </a:extLst>
          </p:cNvPr>
          <p:cNvGrpSpPr/>
          <p:nvPr/>
        </p:nvGrpSpPr>
        <p:grpSpPr>
          <a:xfrm>
            <a:off x="721426" y="2985519"/>
            <a:ext cx="1276874" cy="299756"/>
            <a:chOff x="4924218" y="2916392"/>
            <a:chExt cx="2390615" cy="523502"/>
          </a:xfrm>
        </p:grpSpPr>
        <p:sp>
          <p:nvSpPr>
            <p:cNvPr id="118" name="Awan 117">
              <a:extLst>
                <a:ext uri="{FF2B5EF4-FFF2-40B4-BE49-F238E27FC236}">
                  <a16:creationId xmlns:a16="http://schemas.microsoft.com/office/drawing/2014/main" id="{941FB4C3-B147-004F-938D-DE558FBEBC2A}"/>
                </a:ext>
              </a:extLst>
            </p:cNvPr>
            <p:cNvSpPr/>
            <p:nvPr/>
          </p:nvSpPr>
          <p:spPr>
            <a:xfrm rot="189480">
              <a:off x="4924218" y="2916392"/>
              <a:ext cx="2390615" cy="523502"/>
            </a:xfrm>
            <a:prstGeom prst="clou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 dirty="0"/>
            </a:p>
          </p:txBody>
        </p:sp>
        <p:sp>
          <p:nvSpPr>
            <p:cNvPr id="119" name="Kotak Teks 118">
              <a:extLst>
                <a:ext uri="{FF2B5EF4-FFF2-40B4-BE49-F238E27FC236}">
                  <a16:creationId xmlns:a16="http://schemas.microsoft.com/office/drawing/2014/main" id="{DD93B24A-8305-444C-8597-EA49E60F0EEE}"/>
                </a:ext>
              </a:extLst>
            </p:cNvPr>
            <p:cNvSpPr txBox="1"/>
            <p:nvPr/>
          </p:nvSpPr>
          <p:spPr>
            <a:xfrm>
              <a:off x="5101371" y="2997197"/>
              <a:ext cx="1936377" cy="295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500" dirty="0" err="1">
                  <a:latin typeface="Raleway" panose="020B0003030101060003" pitchFamily="34" charset="0"/>
                </a:rPr>
                <a:t>https</a:t>
              </a:r>
              <a:r>
                <a:rPr lang="id-ID" sz="500" dirty="0">
                  <a:latin typeface="Raleway" panose="020B0003030101060003" pitchFamily="34" charset="0"/>
                </a:rPr>
                <a:t>://</a:t>
              </a:r>
              <a:r>
                <a:rPr lang="id-ID" sz="500" dirty="0" err="1">
                  <a:latin typeface="Raleway" panose="020B0003030101060003" pitchFamily="34" charset="0"/>
                </a:rPr>
                <a:t>helloumkm.id</a:t>
              </a:r>
              <a:r>
                <a:rPr lang="id-ID" sz="500" dirty="0">
                  <a:latin typeface="Raleway" panose="020B0003030101060003" pitchFamily="34" charset="0"/>
                </a:rPr>
                <a:t>/</a:t>
              </a:r>
              <a:r>
                <a:rPr lang="id-ID" sz="500" b="1" dirty="0" err="1">
                  <a:latin typeface="Raleway" panose="020B0003030101060003" pitchFamily="34" charset="0"/>
                </a:rPr>
                <a:t>users</a:t>
              </a:r>
              <a:endParaRPr lang="id-ID" sz="5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20" name="Grup 119">
            <a:extLst>
              <a:ext uri="{FF2B5EF4-FFF2-40B4-BE49-F238E27FC236}">
                <a16:creationId xmlns:a16="http://schemas.microsoft.com/office/drawing/2014/main" id="{76E9A897-FD6A-A348-A0D7-7BEC50BF0027}"/>
              </a:ext>
            </a:extLst>
          </p:cNvPr>
          <p:cNvGrpSpPr/>
          <p:nvPr/>
        </p:nvGrpSpPr>
        <p:grpSpPr>
          <a:xfrm>
            <a:off x="2321764" y="3013117"/>
            <a:ext cx="1276874" cy="299756"/>
            <a:chOff x="4924218" y="2916392"/>
            <a:chExt cx="2390615" cy="523502"/>
          </a:xfrm>
        </p:grpSpPr>
        <p:sp>
          <p:nvSpPr>
            <p:cNvPr id="121" name="Awan 120">
              <a:extLst>
                <a:ext uri="{FF2B5EF4-FFF2-40B4-BE49-F238E27FC236}">
                  <a16:creationId xmlns:a16="http://schemas.microsoft.com/office/drawing/2014/main" id="{17B55E77-B466-3840-9EFF-868AAD684695}"/>
                </a:ext>
              </a:extLst>
            </p:cNvPr>
            <p:cNvSpPr/>
            <p:nvPr/>
          </p:nvSpPr>
          <p:spPr>
            <a:xfrm rot="189480">
              <a:off x="4924218" y="2916392"/>
              <a:ext cx="2390615" cy="523502"/>
            </a:xfrm>
            <a:prstGeom prst="clou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 dirty="0"/>
            </a:p>
          </p:txBody>
        </p:sp>
        <p:sp>
          <p:nvSpPr>
            <p:cNvPr id="122" name="Kotak Teks 121">
              <a:extLst>
                <a:ext uri="{FF2B5EF4-FFF2-40B4-BE49-F238E27FC236}">
                  <a16:creationId xmlns:a16="http://schemas.microsoft.com/office/drawing/2014/main" id="{CAC8DF69-12BE-8644-B446-2DB54E596AE8}"/>
                </a:ext>
              </a:extLst>
            </p:cNvPr>
            <p:cNvSpPr txBox="1"/>
            <p:nvPr/>
          </p:nvSpPr>
          <p:spPr>
            <a:xfrm>
              <a:off x="5101371" y="2997197"/>
              <a:ext cx="2044423" cy="295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500" dirty="0" err="1">
                  <a:latin typeface="Raleway" panose="020B0003030101060003" pitchFamily="34" charset="0"/>
                </a:rPr>
                <a:t>https</a:t>
              </a:r>
              <a:r>
                <a:rPr lang="id-ID" sz="500" dirty="0">
                  <a:latin typeface="Raleway" panose="020B0003030101060003" pitchFamily="34" charset="0"/>
                </a:rPr>
                <a:t>://</a:t>
              </a:r>
              <a:r>
                <a:rPr lang="id-ID" sz="500" dirty="0" err="1">
                  <a:latin typeface="Raleway" panose="020B0003030101060003" pitchFamily="34" charset="0"/>
                </a:rPr>
                <a:t>helloumkm.id</a:t>
              </a:r>
              <a:r>
                <a:rPr lang="id-ID" sz="500" dirty="0">
                  <a:latin typeface="Raleway" panose="020B0003030101060003" pitchFamily="34" charset="0"/>
                </a:rPr>
                <a:t>/</a:t>
              </a:r>
              <a:r>
                <a:rPr lang="id-ID" sz="500" b="1" dirty="0" err="1">
                  <a:latin typeface="Raleway" panose="020B0003030101060003" pitchFamily="34" charset="0"/>
                </a:rPr>
                <a:t>admin</a:t>
              </a:r>
              <a:endParaRPr lang="id-ID" sz="5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23" name="Grup 122">
            <a:extLst>
              <a:ext uri="{FF2B5EF4-FFF2-40B4-BE49-F238E27FC236}">
                <a16:creationId xmlns:a16="http://schemas.microsoft.com/office/drawing/2014/main" id="{6FB47E0C-1B67-A04E-984E-4EF95EDF500F}"/>
              </a:ext>
            </a:extLst>
          </p:cNvPr>
          <p:cNvGrpSpPr/>
          <p:nvPr/>
        </p:nvGrpSpPr>
        <p:grpSpPr>
          <a:xfrm>
            <a:off x="3247593" y="3663510"/>
            <a:ext cx="1276874" cy="299756"/>
            <a:chOff x="4924218" y="2916392"/>
            <a:chExt cx="2390615" cy="523502"/>
          </a:xfrm>
        </p:grpSpPr>
        <p:sp>
          <p:nvSpPr>
            <p:cNvPr id="124" name="Awan 123">
              <a:extLst>
                <a:ext uri="{FF2B5EF4-FFF2-40B4-BE49-F238E27FC236}">
                  <a16:creationId xmlns:a16="http://schemas.microsoft.com/office/drawing/2014/main" id="{F9C79450-EB78-6646-8132-1347848BC43F}"/>
                </a:ext>
              </a:extLst>
            </p:cNvPr>
            <p:cNvSpPr/>
            <p:nvPr/>
          </p:nvSpPr>
          <p:spPr>
            <a:xfrm rot="189480">
              <a:off x="4924218" y="2916392"/>
              <a:ext cx="2390615" cy="523502"/>
            </a:xfrm>
            <a:prstGeom prst="clou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 dirty="0"/>
            </a:p>
          </p:txBody>
        </p:sp>
        <p:sp>
          <p:nvSpPr>
            <p:cNvPr id="125" name="Kotak Teks 124">
              <a:extLst>
                <a:ext uri="{FF2B5EF4-FFF2-40B4-BE49-F238E27FC236}">
                  <a16:creationId xmlns:a16="http://schemas.microsoft.com/office/drawing/2014/main" id="{359A26A2-8EAE-8A40-8EE0-588ACF70AA12}"/>
                </a:ext>
              </a:extLst>
            </p:cNvPr>
            <p:cNvSpPr txBox="1"/>
            <p:nvPr/>
          </p:nvSpPr>
          <p:spPr>
            <a:xfrm>
              <a:off x="5101371" y="2997197"/>
              <a:ext cx="1822332" cy="295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500" dirty="0" err="1">
                  <a:latin typeface="Raleway" panose="020B0003030101060003" pitchFamily="34" charset="0"/>
                </a:rPr>
                <a:t>https</a:t>
              </a:r>
              <a:r>
                <a:rPr lang="id-ID" sz="500" dirty="0">
                  <a:latin typeface="Raleway" panose="020B0003030101060003" pitchFamily="34" charset="0"/>
                </a:rPr>
                <a:t>://</a:t>
              </a:r>
              <a:r>
                <a:rPr lang="id-ID" sz="500" dirty="0" err="1">
                  <a:latin typeface="Raleway" panose="020B0003030101060003" pitchFamily="34" charset="0"/>
                </a:rPr>
                <a:t>developers.line.biz</a:t>
              </a:r>
              <a:endParaRPr lang="id-ID" sz="5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26" name="Grup 125">
            <a:extLst>
              <a:ext uri="{FF2B5EF4-FFF2-40B4-BE49-F238E27FC236}">
                <a16:creationId xmlns:a16="http://schemas.microsoft.com/office/drawing/2014/main" id="{39890A9F-5DEF-C04F-9F77-F609C2069F5E}"/>
              </a:ext>
            </a:extLst>
          </p:cNvPr>
          <p:cNvGrpSpPr/>
          <p:nvPr/>
        </p:nvGrpSpPr>
        <p:grpSpPr>
          <a:xfrm>
            <a:off x="1298073" y="3492380"/>
            <a:ext cx="1657069" cy="865913"/>
            <a:chOff x="2740141" y="4909467"/>
            <a:chExt cx="3216332" cy="1636524"/>
          </a:xfrm>
        </p:grpSpPr>
        <p:grpSp>
          <p:nvGrpSpPr>
            <p:cNvPr id="127" name="Grup 126">
              <a:extLst>
                <a:ext uri="{FF2B5EF4-FFF2-40B4-BE49-F238E27FC236}">
                  <a16:creationId xmlns:a16="http://schemas.microsoft.com/office/drawing/2014/main" id="{E395E82C-626F-2F4F-B250-38A084F6A4A3}"/>
                </a:ext>
              </a:extLst>
            </p:cNvPr>
            <p:cNvGrpSpPr/>
            <p:nvPr/>
          </p:nvGrpSpPr>
          <p:grpSpPr>
            <a:xfrm>
              <a:off x="2740141" y="4909467"/>
              <a:ext cx="3216332" cy="1636524"/>
              <a:chOff x="3730812" y="272821"/>
              <a:chExt cx="2865526" cy="2021314"/>
            </a:xfrm>
          </p:grpSpPr>
          <p:sp>
            <p:nvSpPr>
              <p:cNvPr id="129" name="Persegi Panjang 128">
                <a:extLst>
                  <a:ext uri="{FF2B5EF4-FFF2-40B4-BE49-F238E27FC236}">
                    <a16:creationId xmlns:a16="http://schemas.microsoft.com/office/drawing/2014/main" id="{6913B950-2166-024E-96BB-817E69DA4DF9}"/>
                  </a:ext>
                </a:extLst>
              </p:cNvPr>
              <p:cNvSpPr/>
              <p:nvPr/>
            </p:nvSpPr>
            <p:spPr>
              <a:xfrm>
                <a:off x="3730812" y="272821"/>
                <a:ext cx="2825791" cy="161312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sz="1463" dirty="0"/>
              </a:p>
            </p:txBody>
          </p:sp>
          <p:sp>
            <p:nvSpPr>
              <p:cNvPr id="130" name="Kotak Teks 129">
                <a:extLst>
                  <a:ext uri="{FF2B5EF4-FFF2-40B4-BE49-F238E27FC236}">
                    <a16:creationId xmlns:a16="http://schemas.microsoft.com/office/drawing/2014/main" id="{5DF77515-C416-5D46-BA22-AF9D4FBC5E40}"/>
                  </a:ext>
                </a:extLst>
              </p:cNvPr>
              <p:cNvSpPr txBox="1"/>
              <p:nvPr/>
            </p:nvSpPr>
            <p:spPr>
              <a:xfrm>
                <a:off x="5661608" y="1898989"/>
                <a:ext cx="934730" cy="3951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id-ID" sz="500" b="1" dirty="0"/>
                  <a:t>FRONTEND</a:t>
                </a:r>
                <a:endParaRPr lang="id-ID" sz="1200" b="1" dirty="0"/>
              </a:p>
            </p:txBody>
          </p:sp>
        </p:grpSp>
        <p:sp>
          <p:nvSpPr>
            <p:cNvPr id="128" name="Persegi Panjang 127">
              <a:extLst>
                <a:ext uri="{FF2B5EF4-FFF2-40B4-BE49-F238E27FC236}">
                  <a16:creationId xmlns:a16="http://schemas.microsoft.com/office/drawing/2014/main" id="{8EB8684B-7D46-DA4A-A98C-F7B023C23849}"/>
                </a:ext>
              </a:extLst>
            </p:cNvPr>
            <p:cNvSpPr/>
            <p:nvPr/>
          </p:nvSpPr>
          <p:spPr>
            <a:xfrm>
              <a:off x="4839290" y="6217604"/>
              <a:ext cx="1072580" cy="29756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/>
            </a:p>
          </p:txBody>
        </p:sp>
      </p:grpSp>
      <p:grpSp>
        <p:nvGrpSpPr>
          <p:cNvPr id="135" name="Grup 134">
            <a:extLst>
              <a:ext uri="{FF2B5EF4-FFF2-40B4-BE49-F238E27FC236}">
                <a16:creationId xmlns:a16="http://schemas.microsoft.com/office/drawing/2014/main" id="{5A2DFDF6-3648-E940-A3DF-F3397078BD8B}"/>
              </a:ext>
            </a:extLst>
          </p:cNvPr>
          <p:cNvGrpSpPr/>
          <p:nvPr/>
        </p:nvGrpSpPr>
        <p:grpSpPr>
          <a:xfrm>
            <a:off x="1461503" y="3663510"/>
            <a:ext cx="426720" cy="403959"/>
            <a:chOff x="1461503" y="3663510"/>
            <a:chExt cx="426720" cy="403959"/>
          </a:xfrm>
        </p:grpSpPr>
        <p:pic>
          <p:nvPicPr>
            <p:cNvPr id="131" name="Gambar 130">
              <a:extLst>
                <a:ext uri="{FF2B5EF4-FFF2-40B4-BE49-F238E27FC236}">
                  <a16:creationId xmlns:a16="http://schemas.microsoft.com/office/drawing/2014/main" id="{4CF79AA4-FD29-3744-BCE0-8A7EBDD9D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5814" y="3663510"/>
              <a:ext cx="318098" cy="288000"/>
            </a:xfrm>
            <a:prstGeom prst="rect">
              <a:avLst/>
            </a:prstGeom>
          </p:spPr>
        </p:pic>
        <p:sp>
          <p:nvSpPr>
            <p:cNvPr id="133" name="Kotak Teks 132">
              <a:extLst>
                <a:ext uri="{FF2B5EF4-FFF2-40B4-BE49-F238E27FC236}">
                  <a16:creationId xmlns:a16="http://schemas.microsoft.com/office/drawing/2014/main" id="{81BFB68A-D08C-3043-BEF5-CCA2E162208D}"/>
                </a:ext>
              </a:extLst>
            </p:cNvPr>
            <p:cNvSpPr txBox="1"/>
            <p:nvPr/>
          </p:nvSpPr>
          <p:spPr>
            <a:xfrm>
              <a:off x="1461503" y="3882803"/>
              <a:ext cx="42672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" dirty="0">
                  <a:latin typeface="Raleway" panose="020B0003030101060003" pitchFamily="34" charset="0"/>
                </a:rPr>
                <a:t>UMKM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36" name="Grup 135">
            <a:extLst>
              <a:ext uri="{FF2B5EF4-FFF2-40B4-BE49-F238E27FC236}">
                <a16:creationId xmlns:a16="http://schemas.microsoft.com/office/drawing/2014/main" id="{86484AD5-3F9F-2D46-90D4-A67DC49E93CE}"/>
              </a:ext>
            </a:extLst>
          </p:cNvPr>
          <p:cNvGrpSpPr/>
          <p:nvPr/>
        </p:nvGrpSpPr>
        <p:grpSpPr>
          <a:xfrm>
            <a:off x="2252478" y="3653564"/>
            <a:ext cx="417102" cy="439143"/>
            <a:chOff x="2252478" y="3653564"/>
            <a:chExt cx="417102" cy="439143"/>
          </a:xfrm>
        </p:grpSpPr>
        <p:pic>
          <p:nvPicPr>
            <p:cNvPr id="132" name="Gambar 131">
              <a:extLst>
                <a:ext uri="{FF2B5EF4-FFF2-40B4-BE49-F238E27FC236}">
                  <a16:creationId xmlns:a16="http://schemas.microsoft.com/office/drawing/2014/main" id="{166CD037-7ECE-7549-AA77-BCDD50D37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25248" y="3653564"/>
              <a:ext cx="288000" cy="288000"/>
            </a:xfrm>
            <a:prstGeom prst="rect">
              <a:avLst/>
            </a:prstGeom>
          </p:spPr>
        </p:pic>
        <p:sp>
          <p:nvSpPr>
            <p:cNvPr id="134" name="Kotak Teks 133">
              <a:extLst>
                <a:ext uri="{FF2B5EF4-FFF2-40B4-BE49-F238E27FC236}">
                  <a16:creationId xmlns:a16="http://schemas.microsoft.com/office/drawing/2014/main" id="{77E0816C-3D3F-D440-9D56-01AF2A79804B}"/>
                </a:ext>
              </a:extLst>
            </p:cNvPr>
            <p:cNvSpPr txBox="1"/>
            <p:nvPr/>
          </p:nvSpPr>
          <p:spPr>
            <a:xfrm>
              <a:off x="2252478" y="3908041"/>
              <a:ext cx="4171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" dirty="0">
                  <a:latin typeface="Raleway" panose="020B0003030101060003" pitchFamily="34" charset="0"/>
                </a:rPr>
                <a:t>Admin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pic>
        <p:nvPicPr>
          <p:cNvPr id="140" name="Gambar 139">
            <a:extLst>
              <a:ext uri="{FF2B5EF4-FFF2-40B4-BE49-F238E27FC236}">
                <a16:creationId xmlns:a16="http://schemas.microsoft.com/office/drawing/2014/main" id="{851A0E12-52F6-0C48-89E4-4FE2664BC8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90181">
            <a:off x="1341601" y="3214484"/>
            <a:ext cx="183066" cy="549351"/>
          </a:xfrm>
          <a:prstGeom prst="rect">
            <a:avLst/>
          </a:prstGeom>
        </p:spPr>
      </p:pic>
      <p:pic>
        <p:nvPicPr>
          <p:cNvPr id="141" name="Gambar 140">
            <a:extLst>
              <a:ext uri="{FF2B5EF4-FFF2-40B4-BE49-F238E27FC236}">
                <a16:creationId xmlns:a16="http://schemas.microsoft.com/office/drawing/2014/main" id="{D0D69860-A1DF-5A48-ABCB-050F67DF0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69771">
            <a:off x="2633294" y="3232599"/>
            <a:ext cx="167681" cy="503182"/>
          </a:xfrm>
          <a:prstGeom prst="rect">
            <a:avLst/>
          </a:prstGeom>
        </p:spPr>
      </p:pic>
      <p:pic>
        <p:nvPicPr>
          <p:cNvPr id="142" name="Gambar 141">
            <a:extLst>
              <a:ext uri="{FF2B5EF4-FFF2-40B4-BE49-F238E27FC236}">
                <a16:creationId xmlns:a16="http://schemas.microsoft.com/office/drawing/2014/main" id="{8A700D5C-0815-9148-9DB6-BA3F9B3BCE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49298">
            <a:off x="1164477" y="2578337"/>
            <a:ext cx="145093" cy="435402"/>
          </a:xfrm>
          <a:prstGeom prst="rect">
            <a:avLst/>
          </a:prstGeom>
        </p:spPr>
      </p:pic>
      <p:pic>
        <p:nvPicPr>
          <p:cNvPr id="143" name="Gambar 142">
            <a:extLst>
              <a:ext uri="{FF2B5EF4-FFF2-40B4-BE49-F238E27FC236}">
                <a16:creationId xmlns:a16="http://schemas.microsoft.com/office/drawing/2014/main" id="{F9A17603-EF7E-9249-B50C-4973CC422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49298">
            <a:off x="2949338" y="2594891"/>
            <a:ext cx="145093" cy="435402"/>
          </a:xfrm>
          <a:prstGeom prst="rect">
            <a:avLst/>
          </a:prstGeom>
        </p:spPr>
      </p:pic>
      <p:pic>
        <p:nvPicPr>
          <p:cNvPr id="144" name="Gambar 143">
            <a:extLst>
              <a:ext uri="{FF2B5EF4-FFF2-40B4-BE49-F238E27FC236}">
                <a16:creationId xmlns:a16="http://schemas.microsoft.com/office/drawing/2014/main" id="{51C6EAFA-CF10-234E-873D-BB2600C027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1948">
            <a:off x="4062994" y="3133537"/>
            <a:ext cx="195384" cy="586318"/>
          </a:xfrm>
          <a:prstGeom prst="rect">
            <a:avLst/>
          </a:prstGeom>
        </p:spPr>
      </p:pic>
      <p:pic>
        <p:nvPicPr>
          <p:cNvPr id="145" name="Gambar 144">
            <a:extLst>
              <a:ext uri="{FF2B5EF4-FFF2-40B4-BE49-F238E27FC236}">
                <a16:creationId xmlns:a16="http://schemas.microsoft.com/office/drawing/2014/main" id="{1A7D2743-7DA7-A348-B699-017CFB2AA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71273">
            <a:off x="2834469" y="3517678"/>
            <a:ext cx="195384" cy="5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85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Gambaran Layanan Pada Sisi Admin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07C59CA1-9B7E-5846-9B92-E3683ECBE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2" t="43577" r="62307" b="31690"/>
          <a:stretch/>
        </p:blipFill>
        <p:spPr>
          <a:xfrm>
            <a:off x="1120388" y="2045103"/>
            <a:ext cx="1476204" cy="770158"/>
          </a:xfrm>
          <a:prstGeom prst="rect">
            <a:avLst/>
          </a:prstGeom>
        </p:spPr>
      </p:pic>
      <p:grpSp>
        <p:nvGrpSpPr>
          <p:cNvPr id="8" name="Grup 7">
            <a:extLst>
              <a:ext uri="{FF2B5EF4-FFF2-40B4-BE49-F238E27FC236}">
                <a16:creationId xmlns:a16="http://schemas.microsoft.com/office/drawing/2014/main" id="{3B380DD5-2C97-0546-B50B-5569F46A7A9A}"/>
              </a:ext>
            </a:extLst>
          </p:cNvPr>
          <p:cNvGrpSpPr/>
          <p:nvPr/>
        </p:nvGrpSpPr>
        <p:grpSpPr>
          <a:xfrm>
            <a:off x="954364" y="1236864"/>
            <a:ext cx="1812029" cy="1566204"/>
            <a:chOff x="3349398" y="34695"/>
            <a:chExt cx="3207204" cy="1851255"/>
          </a:xfrm>
        </p:grpSpPr>
        <p:sp>
          <p:nvSpPr>
            <p:cNvPr id="58" name="Persegi Panjang 57">
              <a:extLst>
                <a:ext uri="{FF2B5EF4-FFF2-40B4-BE49-F238E27FC236}">
                  <a16:creationId xmlns:a16="http://schemas.microsoft.com/office/drawing/2014/main" id="{1BB6D89A-8E79-F849-9B00-054313B75259}"/>
                </a:ext>
              </a:extLst>
            </p:cNvPr>
            <p:cNvSpPr/>
            <p:nvPr/>
          </p:nvSpPr>
          <p:spPr>
            <a:xfrm>
              <a:off x="3349398" y="272823"/>
              <a:ext cx="3207204" cy="16131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sz="1463"/>
            </a:p>
          </p:txBody>
        </p:sp>
        <p:sp>
          <p:nvSpPr>
            <p:cNvPr id="59" name="Kotak Teks 58">
              <a:extLst>
                <a:ext uri="{FF2B5EF4-FFF2-40B4-BE49-F238E27FC236}">
                  <a16:creationId xmlns:a16="http://schemas.microsoft.com/office/drawing/2014/main" id="{9FE07690-DF3D-F148-AF28-038E6967309B}"/>
                </a:ext>
              </a:extLst>
            </p:cNvPr>
            <p:cNvSpPr txBox="1"/>
            <p:nvPr/>
          </p:nvSpPr>
          <p:spPr>
            <a:xfrm>
              <a:off x="5325615" y="34695"/>
              <a:ext cx="1230987" cy="2364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d-ID" sz="700" b="1" dirty="0"/>
                <a:t>BACKEND</a:t>
              </a:r>
            </a:p>
          </p:txBody>
        </p:sp>
      </p:grpSp>
      <p:grpSp>
        <p:nvGrpSpPr>
          <p:cNvPr id="9" name="Grup 8">
            <a:extLst>
              <a:ext uri="{FF2B5EF4-FFF2-40B4-BE49-F238E27FC236}">
                <a16:creationId xmlns:a16="http://schemas.microsoft.com/office/drawing/2014/main" id="{296E0210-59B6-504C-8ECE-53A4A4BA8011}"/>
              </a:ext>
            </a:extLst>
          </p:cNvPr>
          <p:cNvGrpSpPr/>
          <p:nvPr/>
        </p:nvGrpSpPr>
        <p:grpSpPr>
          <a:xfrm>
            <a:off x="1104116" y="1431468"/>
            <a:ext cx="415498" cy="426896"/>
            <a:chOff x="1447824" y="1352550"/>
            <a:chExt cx="415498" cy="426896"/>
          </a:xfrm>
        </p:grpSpPr>
        <p:pic>
          <p:nvPicPr>
            <p:cNvPr id="56" name="Gambar 55">
              <a:extLst>
                <a:ext uri="{FF2B5EF4-FFF2-40B4-BE49-F238E27FC236}">
                  <a16:creationId xmlns:a16="http://schemas.microsoft.com/office/drawing/2014/main" id="{DE9C508B-6F7F-024A-932A-F94C50AF4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0" y="1504950"/>
              <a:ext cx="274496" cy="274496"/>
            </a:xfrm>
            <a:prstGeom prst="rect">
              <a:avLst/>
            </a:prstGeom>
          </p:spPr>
        </p:pic>
        <p:sp>
          <p:nvSpPr>
            <p:cNvPr id="57" name="Kotak Teks 56">
              <a:extLst>
                <a:ext uri="{FF2B5EF4-FFF2-40B4-BE49-F238E27FC236}">
                  <a16:creationId xmlns:a16="http://schemas.microsoft.com/office/drawing/2014/main" id="{83634C61-216D-2245-94BF-DF2390168E31}"/>
                </a:ext>
              </a:extLst>
            </p:cNvPr>
            <p:cNvSpPr txBox="1"/>
            <p:nvPr/>
          </p:nvSpPr>
          <p:spPr>
            <a:xfrm>
              <a:off x="1447824" y="135255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00" dirty="0">
                  <a:latin typeface="Raleway" panose="020B0003030101060003" pitchFamily="34" charset="0"/>
                </a:rPr>
                <a:t>Server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0" name="Grup 9">
            <a:extLst>
              <a:ext uri="{FF2B5EF4-FFF2-40B4-BE49-F238E27FC236}">
                <a16:creationId xmlns:a16="http://schemas.microsoft.com/office/drawing/2014/main" id="{210A445C-B739-BB4C-9041-FB870D45CD0A}"/>
              </a:ext>
            </a:extLst>
          </p:cNvPr>
          <p:cNvGrpSpPr/>
          <p:nvPr/>
        </p:nvGrpSpPr>
        <p:grpSpPr>
          <a:xfrm>
            <a:off x="1887950" y="1422102"/>
            <a:ext cx="797013" cy="450790"/>
            <a:chOff x="2231658" y="1343184"/>
            <a:chExt cx="797013" cy="450790"/>
          </a:xfrm>
        </p:grpSpPr>
        <p:pic>
          <p:nvPicPr>
            <p:cNvPr id="54" name="Gambar 53">
              <a:extLst>
                <a:ext uri="{FF2B5EF4-FFF2-40B4-BE49-F238E27FC236}">
                  <a16:creationId xmlns:a16="http://schemas.microsoft.com/office/drawing/2014/main" id="{436CD87D-93E3-F242-A23A-BA54DAEFB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387" y="1490421"/>
              <a:ext cx="303553" cy="303553"/>
            </a:xfrm>
            <a:prstGeom prst="rect">
              <a:avLst/>
            </a:prstGeom>
          </p:spPr>
        </p:pic>
        <p:sp>
          <p:nvSpPr>
            <p:cNvPr id="55" name="Kotak Teks 54">
              <a:extLst>
                <a:ext uri="{FF2B5EF4-FFF2-40B4-BE49-F238E27FC236}">
                  <a16:creationId xmlns:a16="http://schemas.microsoft.com/office/drawing/2014/main" id="{BF672B8C-5D71-8A4A-8A2B-7117C412ED7E}"/>
                </a:ext>
              </a:extLst>
            </p:cNvPr>
            <p:cNvSpPr txBox="1"/>
            <p:nvPr/>
          </p:nvSpPr>
          <p:spPr>
            <a:xfrm>
              <a:off x="2231658" y="1343184"/>
              <a:ext cx="79701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" dirty="0" err="1">
                  <a:latin typeface="Raleway" panose="020B0003030101060003" pitchFamily="34" charset="0"/>
                </a:rPr>
                <a:t>Database</a:t>
              </a:r>
              <a:r>
                <a:rPr lang="id-ID" sz="600" dirty="0">
                  <a:latin typeface="Raleway" panose="020B0003030101060003" pitchFamily="34" charset="0"/>
                </a:rPr>
                <a:t> </a:t>
              </a:r>
              <a:r>
                <a:rPr lang="id-ID" sz="600" dirty="0" err="1">
                  <a:latin typeface="Raleway" panose="020B0003030101060003" pitchFamily="34" charset="0"/>
                </a:rPr>
                <a:t>MySQL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1" name="Grup 10">
            <a:extLst>
              <a:ext uri="{FF2B5EF4-FFF2-40B4-BE49-F238E27FC236}">
                <a16:creationId xmlns:a16="http://schemas.microsoft.com/office/drawing/2014/main" id="{BAFBD10B-4622-7441-9BA9-4AC82CAF9892}"/>
              </a:ext>
            </a:extLst>
          </p:cNvPr>
          <p:cNvGrpSpPr/>
          <p:nvPr/>
        </p:nvGrpSpPr>
        <p:grpSpPr>
          <a:xfrm rot="5400000">
            <a:off x="1722010" y="1412389"/>
            <a:ext cx="64677" cy="528287"/>
            <a:chOff x="2086990" y="1268749"/>
            <a:chExt cx="57587" cy="468741"/>
          </a:xfrm>
        </p:grpSpPr>
        <p:cxnSp>
          <p:nvCxnSpPr>
            <p:cNvPr id="52" name="Konektor Panah Lurus 51">
              <a:extLst>
                <a:ext uri="{FF2B5EF4-FFF2-40B4-BE49-F238E27FC236}">
                  <a16:creationId xmlns:a16="http://schemas.microsoft.com/office/drawing/2014/main" id="{43732946-D6F1-6B43-940E-B8A49A61809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18030" y="1510944"/>
              <a:ext cx="45309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Konektor Panah Lurus 52">
              <a:extLst>
                <a:ext uri="{FF2B5EF4-FFF2-40B4-BE49-F238E27FC236}">
                  <a16:creationId xmlns:a16="http://schemas.microsoft.com/office/drawing/2014/main" id="{5C460DDE-7216-5F45-A587-1E4A4823029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60930" y="1494808"/>
              <a:ext cx="452117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" name="Grup 13">
            <a:extLst>
              <a:ext uri="{FF2B5EF4-FFF2-40B4-BE49-F238E27FC236}">
                <a16:creationId xmlns:a16="http://schemas.microsoft.com/office/drawing/2014/main" id="{144B2705-E908-664C-8AA7-504095213180}"/>
              </a:ext>
            </a:extLst>
          </p:cNvPr>
          <p:cNvGrpSpPr/>
          <p:nvPr/>
        </p:nvGrpSpPr>
        <p:grpSpPr>
          <a:xfrm rot="19054036">
            <a:off x="1361699" y="1826003"/>
            <a:ext cx="45719" cy="383990"/>
            <a:chOff x="2086990" y="1268749"/>
            <a:chExt cx="57587" cy="468741"/>
          </a:xfrm>
        </p:grpSpPr>
        <p:cxnSp>
          <p:nvCxnSpPr>
            <p:cNvPr id="48" name="Konektor Panah Lurus 47">
              <a:extLst>
                <a:ext uri="{FF2B5EF4-FFF2-40B4-BE49-F238E27FC236}">
                  <a16:creationId xmlns:a16="http://schemas.microsoft.com/office/drawing/2014/main" id="{3F218692-F40C-CB4B-BFFC-7EDA2C30F97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18030" y="1510944"/>
              <a:ext cx="45309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Konektor Panah Lurus 48">
              <a:extLst>
                <a:ext uri="{FF2B5EF4-FFF2-40B4-BE49-F238E27FC236}">
                  <a16:creationId xmlns:a16="http://schemas.microsoft.com/office/drawing/2014/main" id="{BC6020D3-4A47-384F-AAB6-012F508596C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60930" y="1494808"/>
              <a:ext cx="452117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5" name="Grup 14">
            <a:extLst>
              <a:ext uri="{FF2B5EF4-FFF2-40B4-BE49-F238E27FC236}">
                <a16:creationId xmlns:a16="http://schemas.microsoft.com/office/drawing/2014/main" id="{BD574285-EF85-3D41-A7B1-2184D59A43DE}"/>
              </a:ext>
            </a:extLst>
          </p:cNvPr>
          <p:cNvGrpSpPr/>
          <p:nvPr/>
        </p:nvGrpSpPr>
        <p:grpSpPr>
          <a:xfrm rot="18087064">
            <a:off x="2727194" y="2354899"/>
            <a:ext cx="45719" cy="719270"/>
            <a:chOff x="2086990" y="1268749"/>
            <a:chExt cx="57587" cy="468741"/>
          </a:xfrm>
        </p:grpSpPr>
        <p:cxnSp>
          <p:nvCxnSpPr>
            <p:cNvPr id="46" name="Konektor Panah Lurus 45">
              <a:extLst>
                <a:ext uri="{FF2B5EF4-FFF2-40B4-BE49-F238E27FC236}">
                  <a16:creationId xmlns:a16="http://schemas.microsoft.com/office/drawing/2014/main" id="{C3C3B291-CB6E-5E4B-9040-1DB24D45ECC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18030" y="1510944"/>
              <a:ext cx="45309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Konektor Panah Lurus 46">
              <a:extLst>
                <a:ext uri="{FF2B5EF4-FFF2-40B4-BE49-F238E27FC236}">
                  <a16:creationId xmlns:a16="http://schemas.microsoft.com/office/drawing/2014/main" id="{7B8A23F8-9D14-1940-AD49-48C60400F5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60930" y="1494808"/>
              <a:ext cx="452117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" name="Persegi Panjang 15">
            <a:extLst>
              <a:ext uri="{FF2B5EF4-FFF2-40B4-BE49-F238E27FC236}">
                <a16:creationId xmlns:a16="http://schemas.microsoft.com/office/drawing/2014/main" id="{5039EAE2-CF36-AA45-AD80-E6CDC1A5E36A}"/>
              </a:ext>
            </a:extLst>
          </p:cNvPr>
          <p:cNvSpPr/>
          <p:nvPr/>
        </p:nvSpPr>
        <p:spPr>
          <a:xfrm>
            <a:off x="3113121" y="2841851"/>
            <a:ext cx="779460" cy="49829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463"/>
          </a:p>
        </p:txBody>
      </p:sp>
      <p:grpSp>
        <p:nvGrpSpPr>
          <p:cNvPr id="17" name="Grup 16">
            <a:extLst>
              <a:ext uri="{FF2B5EF4-FFF2-40B4-BE49-F238E27FC236}">
                <a16:creationId xmlns:a16="http://schemas.microsoft.com/office/drawing/2014/main" id="{28F098EB-6CD1-DD4E-8E7A-757ADC1A7FA7}"/>
              </a:ext>
            </a:extLst>
          </p:cNvPr>
          <p:cNvGrpSpPr/>
          <p:nvPr/>
        </p:nvGrpSpPr>
        <p:grpSpPr>
          <a:xfrm>
            <a:off x="3102784" y="2912113"/>
            <a:ext cx="782587" cy="449791"/>
            <a:chOff x="3897773" y="2753321"/>
            <a:chExt cx="782587" cy="449791"/>
          </a:xfrm>
        </p:grpSpPr>
        <p:pic>
          <p:nvPicPr>
            <p:cNvPr id="44" name="Gambar 43">
              <a:extLst>
                <a:ext uri="{FF2B5EF4-FFF2-40B4-BE49-F238E27FC236}">
                  <a16:creationId xmlns:a16="http://schemas.microsoft.com/office/drawing/2014/main" id="{4D6DA0F8-2723-9A43-8FFA-ACD0916A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14800" y="2753321"/>
              <a:ext cx="360678" cy="297111"/>
            </a:xfrm>
            <a:prstGeom prst="rect">
              <a:avLst/>
            </a:prstGeom>
          </p:spPr>
        </p:pic>
        <p:sp>
          <p:nvSpPr>
            <p:cNvPr id="45" name="Kotak Teks 44">
              <a:extLst>
                <a:ext uri="{FF2B5EF4-FFF2-40B4-BE49-F238E27FC236}">
                  <a16:creationId xmlns:a16="http://schemas.microsoft.com/office/drawing/2014/main" id="{B81F2681-7BD4-B340-B48E-E9F28B1FD0F8}"/>
                </a:ext>
              </a:extLst>
            </p:cNvPr>
            <p:cNvSpPr txBox="1"/>
            <p:nvPr/>
          </p:nvSpPr>
          <p:spPr>
            <a:xfrm>
              <a:off x="3897773" y="3018446"/>
              <a:ext cx="78258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" dirty="0">
                  <a:latin typeface="Raleway" panose="020B0003030101060003" pitchFamily="34" charset="0"/>
                </a:rPr>
                <a:t>LINE </a:t>
              </a:r>
              <a:r>
                <a:rPr lang="id-ID" sz="600" dirty="0" err="1">
                  <a:latin typeface="Raleway" panose="020B0003030101060003" pitchFamily="34" charset="0"/>
                </a:rPr>
                <a:t>Developers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8D53FB83-AF22-E14B-8D62-F2E59927CFCB}"/>
              </a:ext>
            </a:extLst>
          </p:cNvPr>
          <p:cNvGrpSpPr/>
          <p:nvPr/>
        </p:nvGrpSpPr>
        <p:grpSpPr>
          <a:xfrm>
            <a:off x="152400" y="3203978"/>
            <a:ext cx="1276874" cy="299756"/>
            <a:chOff x="4924218" y="2916392"/>
            <a:chExt cx="2390615" cy="523502"/>
          </a:xfrm>
        </p:grpSpPr>
        <p:sp>
          <p:nvSpPr>
            <p:cNvPr id="40" name="Awan 39">
              <a:extLst>
                <a:ext uri="{FF2B5EF4-FFF2-40B4-BE49-F238E27FC236}">
                  <a16:creationId xmlns:a16="http://schemas.microsoft.com/office/drawing/2014/main" id="{FC688FFC-9C5A-1544-9641-242B3593D41B}"/>
                </a:ext>
              </a:extLst>
            </p:cNvPr>
            <p:cNvSpPr/>
            <p:nvPr/>
          </p:nvSpPr>
          <p:spPr>
            <a:xfrm rot="189480">
              <a:off x="4924218" y="2916392"/>
              <a:ext cx="2390615" cy="523502"/>
            </a:xfrm>
            <a:prstGeom prst="clou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 dirty="0"/>
            </a:p>
          </p:txBody>
        </p:sp>
        <p:sp>
          <p:nvSpPr>
            <p:cNvPr id="41" name="Kotak Teks 40">
              <a:extLst>
                <a:ext uri="{FF2B5EF4-FFF2-40B4-BE49-F238E27FC236}">
                  <a16:creationId xmlns:a16="http://schemas.microsoft.com/office/drawing/2014/main" id="{4CC4F80C-8634-484D-92C5-876665887294}"/>
                </a:ext>
              </a:extLst>
            </p:cNvPr>
            <p:cNvSpPr txBox="1"/>
            <p:nvPr/>
          </p:nvSpPr>
          <p:spPr>
            <a:xfrm>
              <a:off x="5101371" y="2997197"/>
              <a:ext cx="2044423" cy="295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500" dirty="0" err="1">
                  <a:latin typeface="Raleway" panose="020B0003030101060003" pitchFamily="34" charset="0"/>
                </a:rPr>
                <a:t>https</a:t>
              </a:r>
              <a:r>
                <a:rPr lang="id-ID" sz="500" dirty="0">
                  <a:latin typeface="Raleway" panose="020B0003030101060003" pitchFamily="34" charset="0"/>
                </a:rPr>
                <a:t>://</a:t>
              </a:r>
              <a:r>
                <a:rPr lang="id-ID" sz="500" dirty="0" err="1">
                  <a:latin typeface="Raleway" panose="020B0003030101060003" pitchFamily="34" charset="0"/>
                </a:rPr>
                <a:t>helloumkm.id</a:t>
              </a:r>
              <a:r>
                <a:rPr lang="id-ID" sz="500" dirty="0">
                  <a:latin typeface="Raleway" panose="020B0003030101060003" pitchFamily="34" charset="0"/>
                </a:rPr>
                <a:t>/</a:t>
              </a:r>
              <a:r>
                <a:rPr lang="id-ID" sz="500" b="1" dirty="0" err="1">
                  <a:latin typeface="Raleway" panose="020B0003030101060003" pitchFamily="34" charset="0"/>
                </a:rPr>
                <a:t>admin</a:t>
              </a:r>
              <a:endParaRPr lang="id-ID" sz="5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20" name="Grup 19">
            <a:extLst>
              <a:ext uri="{FF2B5EF4-FFF2-40B4-BE49-F238E27FC236}">
                <a16:creationId xmlns:a16="http://schemas.microsoft.com/office/drawing/2014/main" id="{8099ABFE-CBE8-5D47-BAA8-85B2B6F95DED}"/>
              </a:ext>
            </a:extLst>
          </p:cNvPr>
          <p:cNvGrpSpPr/>
          <p:nvPr/>
        </p:nvGrpSpPr>
        <p:grpSpPr>
          <a:xfrm>
            <a:off x="2575953" y="3732000"/>
            <a:ext cx="1276874" cy="299756"/>
            <a:chOff x="4924218" y="2916392"/>
            <a:chExt cx="2390615" cy="523502"/>
          </a:xfrm>
        </p:grpSpPr>
        <p:sp>
          <p:nvSpPr>
            <p:cNvPr id="38" name="Awan 37">
              <a:extLst>
                <a:ext uri="{FF2B5EF4-FFF2-40B4-BE49-F238E27FC236}">
                  <a16:creationId xmlns:a16="http://schemas.microsoft.com/office/drawing/2014/main" id="{6223DB7F-6677-C242-886C-A3491AE8C180}"/>
                </a:ext>
              </a:extLst>
            </p:cNvPr>
            <p:cNvSpPr/>
            <p:nvPr/>
          </p:nvSpPr>
          <p:spPr>
            <a:xfrm rot="189480">
              <a:off x="4924218" y="2916392"/>
              <a:ext cx="2390615" cy="523502"/>
            </a:xfrm>
            <a:prstGeom prst="clou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 dirty="0"/>
            </a:p>
          </p:txBody>
        </p:sp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3788A66D-130D-0E4D-BA1D-12B9CDA1664B}"/>
                </a:ext>
              </a:extLst>
            </p:cNvPr>
            <p:cNvSpPr txBox="1"/>
            <p:nvPr/>
          </p:nvSpPr>
          <p:spPr>
            <a:xfrm>
              <a:off x="5101371" y="2997197"/>
              <a:ext cx="1822332" cy="295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500" dirty="0" err="1">
                  <a:latin typeface="Raleway" panose="020B0003030101060003" pitchFamily="34" charset="0"/>
                </a:rPr>
                <a:t>https</a:t>
              </a:r>
              <a:r>
                <a:rPr lang="id-ID" sz="500" dirty="0">
                  <a:latin typeface="Raleway" panose="020B0003030101060003" pitchFamily="34" charset="0"/>
                </a:rPr>
                <a:t>://</a:t>
              </a:r>
              <a:r>
                <a:rPr lang="id-ID" sz="500" dirty="0" err="1">
                  <a:latin typeface="Raleway" panose="020B0003030101060003" pitchFamily="34" charset="0"/>
                </a:rPr>
                <a:t>developers.line.biz</a:t>
              </a:r>
              <a:endParaRPr lang="id-ID" sz="5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D1BBD86D-FFCB-194F-A39D-645CDAC1704B}"/>
              </a:ext>
            </a:extLst>
          </p:cNvPr>
          <p:cNvGrpSpPr/>
          <p:nvPr/>
        </p:nvGrpSpPr>
        <p:grpSpPr>
          <a:xfrm>
            <a:off x="1420352" y="3391691"/>
            <a:ext cx="748052" cy="867988"/>
            <a:chOff x="2740141" y="4575063"/>
            <a:chExt cx="3325552" cy="1640446"/>
          </a:xfrm>
        </p:grpSpPr>
        <p:grpSp>
          <p:nvGrpSpPr>
            <p:cNvPr id="34" name="Grup 33">
              <a:extLst>
                <a:ext uri="{FF2B5EF4-FFF2-40B4-BE49-F238E27FC236}">
                  <a16:creationId xmlns:a16="http://schemas.microsoft.com/office/drawing/2014/main" id="{59F80CBD-1DCF-E240-9629-674B9F7CB59E}"/>
                </a:ext>
              </a:extLst>
            </p:cNvPr>
            <p:cNvGrpSpPr/>
            <p:nvPr/>
          </p:nvGrpSpPr>
          <p:grpSpPr>
            <a:xfrm>
              <a:off x="2740141" y="4609628"/>
              <a:ext cx="3325552" cy="1605881"/>
              <a:chOff x="3730812" y="-97518"/>
              <a:chExt cx="2962833" cy="1983466"/>
            </a:xfrm>
          </p:grpSpPr>
          <p:sp>
            <p:nvSpPr>
              <p:cNvPr id="36" name="Persegi Panjang 35">
                <a:extLst>
                  <a:ext uri="{FF2B5EF4-FFF2-40B4-BE49-F238E27FC236}">
                    <a16:creationId xmlns:a16="http://schemas.microsoft.com/office/drawing/2014/main" id="{94116A3D-D954-1D43-A216-83EA5C54834B}"/>
                  </a:ext>
                </a:extLst>
              </p:cNvPr>
              <p:cNvSpPr/>
              <p:nvPr/>
            </p:nvSpPr>
            <p:spPr>
              <a:xfrm>
                <a:off x="3730812" y="272821"/>
                <a:ext cx="2825791" cy="161312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sz="1463" dirty="0"/>
              </a:p>
            </p:txBody>
          </p:sp>
          <p:sp>
            <p:nvSpPr>
              <p:cNvPr id="37" name="Kotak Teks 36">
                <a:extLst>
                  <a:ext uri="{FF2B5EF4-FFF2-40B4-BE49-F238E27FC236}">
                    <a16:creationId xmlns:a16="http://schemas.microsoft.com/office/drawing/2014/main" id="{3B7C9CA3-7732-F14A-B71A-1CD697290C92}"/>
                  </a:ext>
                </a:extLst>
              </p:cNvPr>
              <p:cNvSpPr txBox="1"/>
              <p:nvPr/>
            </p:nvSpPr>
            <p:spPr>
              <a:xfrm>
                <a:off x="4552739" y="-97518"/>
                <a:ext cx="2140906" cy="3951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id-ID" sz="500" b="1" dirty="0"/>
                  <a:t>FRONTEND</a:t>
                </a:r>
                <a:endParaRPr lang="id-ID" sz="1200" b="1" dirty="0"/>
              </a:p>
            </p:txBody>
          </p:sp>
        </p:grpSp>
        <p:sp>
          <p:nvSpPr>
            <p:cNvPr id="35" name="Persegi Panjang 34">
              <a:extLst>
                <a:ext uri="{FF2B5EF4-FFF2-40B4-BE49-F238E27FC236}">
                  <a16:creationId xmlns:a16="http://schemas.microsoft.com/office/drawing/2014/main" id="{D695FB60-4603-E543-819F-E3F979BB03F9}"/>
                </a:ext>
              </a:extLst>
            </p:cNvPr>
            <p:cNvSpPr/>
            <p:nvPr/>
          </p:nvSpPr>
          <p:spPr>
            <a:xfrm>
              <a:off x="3553475" y="4575063"/>
              <a:ext cx="2358399" cy="32435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/>
            </a:p>
          </p:txBody>
        </p:sp>
      </p:grpSp>
      <p:grpSp>
        <p:nvGrpSpPr>
          <p:cNvPr id="23" name="Grup 22">
            <a:extLst>
              <a:ext uri="{FF2B5EF4-FFF2-40B4-BE49-F238E27FC236}">
                <a16:creationId xmlns:a16="http://schemas.microsoft.com/office/drawing/2014/main" id="{10614C4F-F66E-8640-9E54-B9513A2B0CF9}"/>
              </a:ext>
            </a:extLst>
          </p:cNvPr>
          <p:cNvGrpSpPr/>
          <p:nvPr/>
        </p:nvGrpSpPr>
        <p:grpSpPr>
          <a:xfrm>
            <a:off x="1568527" y="3723240"/>
            <a:ext cx="417102" cy="439143"/>
            <a:chOff x="2252478" y="3653564"/>
            <a:chExt cx="417102" cy="439143"/>
          </a:xfrm>
        </p:grpSpPr>
        <p:pic>
          <p:nvPicPr>
            <p:cNvPr id="30" name="Gambar 29">
              <a:extLst>
                <a:ext uri="{FF2B5EF4-FFF2-40B4-BE49-F238E27FC236}">
                  <a16:creationId xmlns:a16="http://schemas.microsoft.com/office/drawing/2014/main" id="{63A0F42F-0E42-5C47-889F-404897790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25248" y="3653564"/>
              <a:ext cx="288000" cy="288000"/>
            </a:xfrm>
            <a:prstGeom prst="rect">
              <a:avLst/>
            </a:prstGeom>
          </p:spPr>
        </p:pic>
        <p:sp>
          <p:nvSpPr>
            <p:cNvPr id="31" name="Kotak Teks 30">
              <a:extLst>
                <a:ext uri="{FF2B5EF4-FFF2-40B4-BE49-F238E27FC236}">
                  <a16:creationId xmlns:a16="http://schemas.microsoft.com/office/drawing/2014/main" id="{32A9FB8A-A565-FD44-B248-F268009F0919}"/>
                </a:ext>
              </a:extLst>
            </p:cNvPr>
            <p:cNvSpPr txBox="1"/>
            <p:nvPr/>
          </p:nvSpPr>
          <p:spPr>
            <a:xfrm>
              <a:off x="2252478" y="3908041"/>
              <a:ext cx="41710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" dirty="0">
                  <a:latin typeface="Raleway" panose="020B0003030101060003" pitchFamily="34" charset="0"/>
                </a:rPr>
                <a:t>Admin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pic>
        <p:nvPicPr>
          <p:cNvPr id="25" name="Gambar 24">
            <a:extLst>
              <a:ext uri="{FF2B5EF4-FFF2-40B4-BE49-F238E27FC236}">
                <a16:creationId xmlns:a16="http://schemas.microsoft.com/office/drawing/2014/main" id="{775A66BD-1EE2-B142-93E8-ED8DDF0DB3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280266">
            <a:off x="1043971" y="3469737"/>
            <a:ext cx="233181" cy="560246"/>
          </a:xfrm>
          <a:prstGeom prst="rect">
            <a:avLst/>
          </a:prstGeom>
        </p:spPr>
      </p:pic>
      <p:pic>
        <p:nvPicPr>
          <p:cNvPr id="27" name="Gambar 26">
            <a:extLst>
              <a:ext uri="{FF2B5EF4-FFF2-40B4-BE49-F238E27FC236}">
                <a16:creationId xmlns:a16="http://schemas.microsoft.com/office/drawing/2014/main" id="{28CB9AEC-968F-B647-ACE1-52446753B8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7881">
            <a:off x="1058411" y="2673094"/>
            <a:ext cx="187547" cy="562800"/>
          </a:xfrm>
          <a:prstGeom prst="rect">
            <a:avLst/>
          </a:prstGeom>
        </p:spPr>
      </p:pic>
      <p:pic>
        <p:nvPicPr>
          <p:cNvPr id="28" name="Gambar 27">
            <a:extLst>
              <a:ext uri="{FF2B5EF4-FFF2-40B4-BE49-F238E27FC236}">
                <a16:creationId xmlns:a16="http://schemas.microsoft.com/office/drawing/2014/main" id="{4CE38F9B-F7F9-6B4C-8B4B-14D704F9E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81948">
            <a:off x="3172676" y="3238832"/>
            <a:ext cx="195384" cy="586318"/>
          </a:xfrm>
          <a:prstGeom prst="rect">
            <a:avLst/>
          </a:prstGeom>
        </p:spPr>
      </p:pic>
      <p:pic>
        <p:nvPicPr>
          <p:cNvPr id="29" name="Gambar 28">
            <a:extLst>
              <a:ext uri="{FF2B5EF4-FFF2-40B4-BE49-F238E27FC236}">
                <a16:creationId xmlns:a16="http://schemas.microsoft.com/office/drawing/2014/main" id="{E04F491B-5C0B-2249-ACFD-260DE576D4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71273">
            <a:off x="2138021" y="3605362"/>
            <a:ext cx="195384" cy="586318"/>
          </a:xfrm>
          <a:prstGeom prst="rect">
            <a:avLst/>
          </a:prstGeom>
        </p:spPr>
      </p:pic>
      <p:sp>
        <p:nvSpPr>
          <p:cNvPr id="63" name="Kotak Teks 62">
            <a:extLst>
              <a:ext uri="{FF2B5EF4-FFF2-40B4-BE49-F238E27FC236}">
                <a16:creationId xmlns:a16="http://schemas.microsoft.com/office/drawing/2014/main" id="{C13A6284-9EC2-FB41-825E-7310BA430579}"/>
              </a:ext>
            </a:extLst>
          </p:cNvPr>
          <p:cNvSpPr txBox="1"/>
          <p:nvPr/>
        </p:nvSpPr>
        <p:spPr>
          <a:xfrm>
            <a:off x="4024834" y="1246944"/>
            <a:ext cx="4801979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plikasi </a:t>
            </a:r>
            <a:r>
              <a:rPr lang="id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HelloUMKM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dikelola oleh seorang </a:t>
            </a:r>
            <a:r>
              <a:rPr lang="id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mengakses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aplikasi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HelloUMKM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alamat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https://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helloumkm.id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Dimana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digunakan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oleh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admin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yakni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Pengelolaan data kategori toko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Pengelolaan data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</a:rPr>
              <a:t>list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 bank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Melakukan verifikasi data tagihan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Pengelolaan data UMKM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Melakukan integrasi LINE Bot </a:t>
            </a:r>
          </a:p>
        </p:txBody>
      </p:sp>
    </p:spTree>
    <p:extLst>
      <p:ext uri="{BB962C8B-B14F-4D97-AF65-F5344CB8AC3E}">
        <p14:creationId xmlns:p14="http://schemas.microsoft.com/office/powerpoint/2010/main" val="37556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1102FA19-7856-714F-863E-266BE5803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819150"/>
            <a:ext cx="8215963" cy="173254"/>
          </a:xfrm>
        </p:spPr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Alur Integrasi LINE Bot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5D67F523-F067-4A45-A0B4-9C6B842F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  <a:endParaRPr lang="id-ID" dirty="0"/>
          </a:p>
        </p:txBody>
      </p:sp>
      <p:pic>
        <p:nvPicPr>
          <p:cNvPr id="196" name="Gambar 195">
            <a:extLst>
              <a:ext uri="{FF2B5EF4-FFF2-40B4-BE49-F238E27FC236}">
                <a16:creationId xmlns:a16="http://schemas.microsoft.com/office/drawing/2014/main" id="{EA11517E-7FAC-D048-97D7-21334A470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1" y="1224253"/>
            <a:ext cx="3759200" cy="3035300"/>
          </a:xfrm>
          <a:prstGeom prst="rect">
            <a:avLst/>
          </a:prstGeom>
        </p:spPr>
      </p:pic>
      <p:pic>
        <p:nvPicPr>
          <p:cNvPr id="197" name="Gambar 196">
            <a:extLst>
              <a:ext uri="{FF2B5EF4-FFF2-40B4-BE49-F238E27FC236}">
                <a16:creationId xmlns:a16="http://schemas.microsoft.com/office/drawing/2014/main" id="{868B9ACD-77C1-8941-98BF-8742B3F50BE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1" y="1224253"/>
            <a:ext cx="3759200" cy="3035300"/>
          </a:xfrm>
          <a:prstGeom prst="rect">
            <a:avLst/>
          </a:prstGeom>
        </p:spPr>
      </p:pic>
      <p:grpSp>
        <p:nvGrpSpPr>
          <p:cNvPr id="233" name="Grup 232">
            <a:extLst>
              <a:ext uri="{FF2B5EF4-FFF2-40B4-BE49-F238E27FC236}">
                <a16:creationId xmlns:a16="http://schemas.microsoft.com/office/drawing/2014/main" id="{14026F74-4E21-F34D-A45F-AA0CFAB4EE3C}"/>
              </a:ext>
            </a:extLst>
          </p:cNvPr>
          <p:cNvGrpSpPr/>
          <p:nvPr/>
        </p:nvGrpSpPr>
        <p:grpSpPr>
          <a:xfrm>
            <a:off x="1420352" y="2841851"/>
            <a:ext cx="2472229" cy="1417828"/>
            <a:chOff x="1420352" y="2841851"/>
            <a:chExt cx="2472229" cy="1417828"/>
          </a:xfrm>
        </p:grpSpPr>
        <p:sp>
          <p:nvSpPr>
            <p:cNvPr id="216" name="Persegi Panjang 215">
              <a:extLst>
                <a:ext uri="{FF2B5EF4-FFF2-40B4-BE49-F238E27FC236}">
                  <a16:creationId xmlns:a16="http://schemas.microsoft.com/office/drawing/2014/main" id="{E4D70360-6AAE-FA47-93C9-24AD9F9D111E}"/>
                </a:ext>
              </a:extLst>
            </p:cNvPr>
            <p:cNvSpPr/>
            <p:nvPr/>
          </p:nvSpPr>
          <p:spPr>
            <a:xfrm>
              <a:off x="3113121" y="2841851"/>
              <a:ext cx="779460" cy="49829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sz="1463"/>
            </a:p>
          </p:txBody>
        </p:sp>
        <p:pic>
          <p:nvPicPr>
            <p:cNvPr id="218" name="Gambar 217">
              <a:extLst>
                <a:ext uri="{FF2B5EF4-FFF2-40B4-BE49-F238E27FC236}">
                  <a16:creationId xmlns:a16="http://schemas.microsoft.com/office/drawing/2014/main" id="{6E8E674D-8239-C644-96F5-E6CD6B5E1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9811" y="2912113"/>
              <a:ext cx="360678" cy="297111"/>
            </a:xfrm>
            <a:prstGeom prst="rect">
              <a:avLst/>
            </a:prstGeom>
          </p:spPr>
        </p:pic>
        <p:sp>
          <p:nvSpPr>
            <p:cNvPr id="221" name="Awan 220">
              <a:extLst>
                <a:ext uri="{FF2B5EF4-FFF2-40B4-BE49-F238E27FC236}">
                  <a16:creationId xmlns:a16="http://schemas.microsoft.com/office/drawing/2014/main" id="{2DDC76C4-E6DB-C74B-8D5E-C6C43031BBE4}"/>
                </a:ext>
              </a:extLst>
            </p:cNvPr>
            <p:cNvSpPr/>
            <p:nvPr/>
          </p:nvSpPr>
          <p:spPr>
            <a:xfrm rot="189480">
              <a:off x="2575953" y="3732000"/>
              <a:ext cx="1276874" cy="299756"/>
            </a:xfrm>
            <a:prstGeom prst="clou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 dirty="0"/>
            </a:p>
          </p:txBody>
        </p:sp>
        <p:grpSp>
          <p:nvGrpSpPr>
            <p:cNvPr id="223" name="Grup 222">
              <a:extLst>
                <a:ext uri="{FF2B5EF4-FFF2-40B4-BE49-F238E27FC236}">
                  <a16:creationId xmlns:a16="http://schemas.microsoft.com/office/drawing/2014/main" id="{71588C93-7A9C-DF49-A5FE-1D149729B5EF}"/>
                </a:ext>
              </a:extLst>
            </p:cNvPr>
            <p:cNvGrpSpPr/>
            <p:nvPr/>
          </p:nvGrpSpPr>
          <p:grpSpPr>
            <a:xfrm>
              <a:off x="1420352" y="3391691"/>
              <a:ext cx="713452" cy="867988"/>
              <a:chOff x="2740141" y="4575063"/>
              <a:chExt cx="3171734" cy="1640446"/>
            </a:xfrm>
          </p:grpSpPr>
          <p:sp>
            <p:nvSpPr>
              <p:cNvPr id="226" name="Persegi Panjang 225">
                <a:extLst>
                  <a:ext uri="{FF2B5EF4-FFF2-40B4-BE49-F238E27FC236}">
                    <a16:creationId xmlns:a16="http://schemas.microsoft.com/office/drawing/2014/main" id="{0C1927BA-6B68-9843-8998-F832EAF7CBC4}"/>
                  </a:ext>
                </a:extLst>
              </p:cNvPr>
              <p:cNvSpPr/>
              <p:nvPr/>
            </p:nvSpPr>
            <p:spPr>
              <a:xfrm>
                <a:off x="2740141" y="4909467"/>
                <a:ext cx="3171734" cy="130604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sz="1463" dirty="0"/>
              </a:p>
            </p:txBody>
          </p:sp>
          <p:sp>
            <p:nvSpPr>
              <p:cNvPr id="225" name="Persegi Panjang 224">
                <a:extLst>
                  <a:ext uri="{FF2B5EF4-FFF2-40B4-BE49-F238E27FC236}">
                    <a16:creationId xmlns:a16="http://schemas.microsoft.com/office/drawing/2014/main" id="{0AF637C6-F7D6-8E4E-9A59-37A475F8A8B3}"/>
                  </a:ext>
                </a:extLst>
              </p:cNvPr>
              <p:cNvSpPr/>
              <p:nvPr/>
            </p:nvSpPr>
            <p:spPr>
              <a:xfrm>
                <a:off x="3553475" y="4575063"/>
                <a:ext cx="2358399" cy="3243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5"/>
              </a:p>
            </p:txBody>
          </p:sp>
        </p:grpSp>
        <p:pic>
          <p:nvPicPr>
            <p:cNvPr id="229" name="Gambar 228">
              <a:extLst>
                <a:ext uri="{FF2B5EF4-FFF2-40B4-BE49-F238E27FC236}">
                  <a16:creationId xmlns:a16="http://schemas.microsoft.com/office/drawing/2014/main" id="{11ED05BC-C9E8-4E43-B458-DDE89ECA5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1297" y="3723240"/>
              <a:ext cx="288000" cy="288000"/>
            </a:xfrm>
            <a:prstGeom prst="rect">
              <a:avLst/>
            </a:prstGeom>
          </p:spPr>
        </p:pic>
        <p:pic>
          <p:nvPicPr>
            <p:cNvPr id="231" name="Gambar 230">
              <a:extLst>
                <a:ext uri="{FF2B5EF4-FFF2-40B4-BE49-F238E27FC236}">
                  <a16:creationId xmlns:a16="http://schemas.microsoft.com/office/drawing/2014/main" id="{E9F81A49-88CD-974E-BE54-C7D924423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81948">
              <a:off x="3172676" y="3238832"/>
              <a:ext cx="195384" cy="586318"/>
            </a:xfrm>
            <a:prstGeom prst="rect">
              <a:avLst/>
            </a:prstGeom>
          </p:spPr>
        </p:pic>
        <p:pic>
          <p:nvPicPr>
            <p:cNvPr id="232" name="Gambar 231">
              <a:extLst>
                <a:ext uri="{FF2B5EF4-FFF2-40B4-BE49-F238E27FC236}">
                  <a16:creationId xmlns:a16="http://schemas.microsoft.com/office/drawing/2014/main" id="{E37B97DA-AF3F-D045-B2CF-935D0C22B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771273">
              <a:off x="2138021" y="3605362"/>
              <a:ext cx="195384" cy="586318"/>
            </a:xfrm>
            <a:prstGeom prst="rect">
              <a:avLst/>
            </a:prstGeom>
          </p:spPr>
        </p:pic>
      </p:grpSp>
      <p:grpSp>
        <p:nvGrpSpPr>
          <p:cNvPr id="234" name="Grup 233">
            <a:extLst>
              <a:ext uri="{FF2B5EF4-FFF2-40B4-BE49-F238E27FC236}">
                <a16:creationId xmlns:a16="http://schemas.microsoft.com/office/drawing/2014/main" id="{A03F2BE7-7405-FE4E-BCA3-C7DBF7067D01}"/>
              </a:ext>
            </a:extLst>
          </p:cNvPr>
          <p:cNvGrpSpPr/>
          <p:nvPr/>
        </p:nvGrpSpPr>
        <p:grpSpPr>
          <a:xfrm>
            <a:off x="4141738" y="1194533"/>
            <a:ext cx="590226" cy="722217"/>
            <a:chOff x="4752252" y="5293202"/>
            <a:chExt cx="590226" cy="722217"/>
          </a:xfrm>
        </p:grpSpPr>
        <p:pic>
          <p:nvPicPr>
            <p:cNvPr id="235" name="Gambar 234">
              <a:extLst>
                <a:ext uri="{FF2B5EF4-FFF2-40B4-BE49-F238E27FC236}">
                  <a16:creationId xmlns:a16="http://schemas.microsoft.com/office/drawing/2014/main" id="{27615D6A-A081-BB4B-ACC9-3FAF26565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08417" y="5293202"/>
              <a:ext cx="499064" cy="499064"/>
            </a:xfrm>
            <a:prstGeom prst="rect">
              <a:avLst/>
            </a:prstGeom>
          </p:spPr>
        </p:pic>
        <p:sp>
          <p:nvSpPr>
            <p:cNvPr id="236" name="Kotak Teks 235">
              <a:extLst>
                <a:ext uri="{FF2B5EF4-FFF2-40B4-BE49-F238E27FC236}">
                  <a16:creationId xmlns:a16="http://schemas.microsoft.com/office/drawing/2014/main" id="{509C5036-065B-DC46-931F-44E7F9CD12EA}"/>
                </a:ext>
              </a:extLst>
            </p:cNvPr>
            <p:cNvSpPr txBox="1"/>
            <p:nvPr/>
          </p:nvSpPr>
          <p:spPr>
            <a:xfrm>
              <a:off x="4752252" y="5761503"/>
              <a:ext cx="59022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Admin</a:t>
              </a:r>
              <a:endParaRPr lang="id-ID" sz="105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237" name="Grup 236">
            <a:extLst>
              <a:ext uri="{FF2B5EF4-FFF2-40B4-BE49-F238E27FC236}">
                <a16:creationId xmlns:a16="http://schemas.microsoft.com/office/drawing/2014/main" id="{227EB0C5-6159-2643-BAD2-EF9DD3DBDCE2}"/>
              </a:ext>
            </a:extLst>
          </p:cNvPr>
          <p:cNvGrpSpPr/>
          <p:nvPr/>
        </p:nvGrpSpPr>
        <p:grpSpPr>
          <a:xfrm>
            <a:off x="6049191" y="1194533"/>
            <a:ext cx="1234633" cy="747003"/>
            <a:chOff x="838316" y="4753002"/>
            <a:chExt cx="1234633" cy="747003"/>
          </a:xfrm>
        </p:grpSpPr>
        <p:pic>
          <p:nvPicPr>
            <p:cNvPr id="238" name="Gambar 237">
              <a:extLst>
                <a:ext uri="{FF2B5EF4-FFF2-40B4-BE49-F238E27FC236}">
                  <a16:creationId xmlns:a16="http://schemas.microsoft.com/office/drawing/2014/main" id="{2F7E4661-1198-374E-9577-0CBCD8DD1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894" y="4753002"/>
              <a:ext cx="581479" cy="478997"/>
            </a:xfrm>
            <a:prstGeom prst="rect">
              <a:avLst/>
            </a:prstGeom>
          </p:spPr>
        </p:pic>
        <p:sp>
          <p:nvSpPr>
            <p:cNvPr id="239" name="Kotak Teks 238">
              <a:extLst>
                <a:ext uri="{FF2B5EF4-FFF2-40B4-BE49-F238E27FC236}">
                  <a16:creationId xmlns:a16="http://schemas.microsoft.com/office/drawing/2014/main" id="{646F59E7-ED40-8E40-A274-01ECE28C4639}"/>
                </a:ext>
              </a:extLst>
            </p:cNvPr>
            <p:cNvSpPr txBox="1"/>
            <p:nvPr/>
          </p:nvSpPr>
          <p:spPr>
            <a:xfrm>
              <a:off x="838316" y="5246089"/>
              <a:ext cx="12346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LINE </a:t>
              </a:r>
              <a:r>
                <a:rPr lang="id-ID" sz="1050" dirty="0" err="1">
                  <a:latin typeface="Raleway" panose="020B0003030101060003" pitchFamily="34" charset="0"/>
                </a:rPr>
                <a:t>Developers</a:t>
              </a:r>
              <a:endParaRPr lang="id-ID" sz="1050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241" name="Grup 240">
            <a:extLst>
              <a:ext uri="{FF2B5EF4-FFF2-40B4-BE49-F238E27FC236}">
                <a16:creationId xmlns:a16="http://schemas.microsoft.com/office/drawing/2014/main" id="{92E6E99F-1F00-C44D-BE77-AE9FB3FE2709}"/>
              </a:ext>
            </a:extLst>
          </p:cNvPr>
          <p:cNvGrpSpPr/>
          <p:nvPr/>
        </p:nvGrpSpPr>
        <p:grpSpPr>
          <a:xfrm>
            <a:off x="6129794" y="2802011"/>
            <a:ext cx="1082348" cy="1024179"/>
            <a:chOff x="5052571" y="2886242"/>
            <a:chExt cx="1082348" cy="1024179"/>
          </a:xfrm>
        </p:grpSpPr>
        <p:pic>
          <p:nvPicPr>
            <p:cNvPr id="242" name="Grafik 241" descr="Browser window">
              <a:extLst>
                <a:ext uri="{FF2B5EF4-FFF2-40B4-BE49-F238E27FC236}">
                  <a16:creationId xmlns:a16="http://schemas.microsoft.com/office/drawing/2014/main" id="{5C87C85F-8975-3B42-BE82-BE5114B3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29284" y="2886242"/>
              <a:ext cx="720000" cy="720000"/>
            </a:xfrm>
            <a:prstGeom prst="rect">
              <a:avLst/>
            </a:prstGeom>
          </p:spPr>
        </p:pic>
        <p:sp>
          <p:nvSpPr>
            <p:cNvPr id="243" name="Kotak Teks 242">
              <a:extLst>
                <a:ext uri="{FF2B5EF4-FFF2-40B4-BE49-F238E27FC236}">
                  <a16:creationId xmlns:a16="http://schemas.microsoft.com/office/drawing/2014/main" id="{DCA76FBC-A1D8-B746-B7B4-1C67D7A80B88}"/>
                </a:ext>
              </a:extLst>
            </p:cNvPr>
            <p:cNvSpPr txBox="1"/>
            <p:nvPr/>
          </p:nvSpPr>
          <p:spPr>
            <a:xfrm>
              <a:off x="5052571" y="3494923"/>
              <a:ext cx="108234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 err="1">
                  <a:latin typeface="Raleway" panose="020B0003030101060003" pitchFamily="34" charset="0"/>
                </a:rPr>
                <a:t>Form</a:t>
              </a:r>
              <a:r>
                <a:rPr lang="id-ID" sz="1050" dirty="0">
                  <a:latin typeface="Raleway" panose="020B0003030101060003" pitchFamily="34" charset="0"/>
                </a:rPr>
                <a:t> Integrasi</a:t>
              </a:r>
              <a:br>
                <a:rPr lang="id-ID" sz="1050" dirty="0">
                  <a:latin typeface="Raleway" panose="020B0003030101060003" pitchFamily="34" charset="0"/>
                </a:rPr>
              </a:br>
              <a:r>
                <a:rPr lang="id-ID" sz="1050" dirty="0">
                  <a:latin typeface="Raleway" panose="020B0003030101060003" pitchFamily="34" charset="0"/>
                </a:rPr>
                <a:t>LINE Bot</a:t>
              </a:r>
            </a:p>
          </p:txBody>
        </p:sp>
      </p:grpSp>
      <p:grpSp>
        <p:nvGrpSpPr>
          <p:cNvPr id="246" name="Grup 245">
            <a:extLst>
              <a:ext uri="{FF2B5EF4-FFF2-40B4-BE49-F238E27FC236}">
                <a16:creationId xmlns:a16="http://schemas.microsoft.com/office/drawing/2014/main" id="{029B8BAE-9939-8946-9732-8AF5B1EAF716}"/>
              </a:ext>
            </a:extLst>
          </p:cNvPr>
          <p:cNvGrpSpPr/>
          <p:nvPr/>
        </p:nvGrpSpPr>
        <p:grpSpPr>
          <a:xfrm>
            <a:off x="7493283" y="4047568"/>
            <a:ext cx="583917" cy="675694"/>
            <a:chOff x="4585752" y="2377685"/>
            <a:chExt cx="734496" cy="849940"/>
          </a:xfrm>
        </p:grpSpPr>
        <p:pic>
          <p:nvPicPr>
            <p:cNvPr id="247" name="Gambar 246">
              <a:extLst>
                <a:ext uri="{FF2B5EF4-FFF2-40B4-BE49-F238E27FC236}">
                  <a16:creationId xmlns:a16="http://schemas.microsoft.com/office/drawing/2014/main" id="{811F01AA-3F2A-E847-AD97-541C47AC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23843" y="2377685"/>
              <a:ext cx="658314" cy="596024"/>
            </a:xfrm>
            <a:prstGeom prst="rect">
              <a:avLst/>
            </a:prstGeom>
          </p:spPr>
        </p:pic>
        <p:sp>
          <p:nvSpPr>
            <p:cNvPr id="248" name="Kotak Teks 247">
              <a:extLst>
                <a:ext uri="{FF2B5EF4-FFF2-40B4-BE49-F238E27FC236}">
                  <a16:creationId xmlns:a16="http://schemas.microsoft.com/office/drawing/2014/main" id="{649237E1-91A4-664C-990B-1ACC14A3C0E0}"/>
                </a:ext>
              </a:extLst>
            </p:cNvPr>
            <p:cNvSpPr txBox="1"/>
            <p:nvPr/>
          </p:nvSpPr>
          <p:spPr>
            <a:xfrm>
              <a:off x="4585752" y="2973709"/>
              <a:ext cx="7344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1050" dirty="0">
                  <a:latin typeface="Raleway" panose="020B0003030101060003" pitchFamily="34" charset="0"/>
                </a:rPr>
                <a:t>LINE Bot</a:t>
              </a:r>
            </a:p>
          </p:txBody>
        </p:sp>
      </p:grpSp>
      <p:grpSp>
        <p:nvGrpSpPr>
          <p:cNvPr id="263" name="Grup 262">
            <a:extLst>
              <a:ext uri="{FF2B5EF4-FFF2-40B4-BE49-F238E27FC236}">
                <a16:creationId xmlns:a16="http://schemas.microsoft.com/office/drawing/2014/main" id="{9D1D8D71-98BC-5043-BCD9-986304369C89}"/>
              </a:ext>
            </a:extLst>
          </p:cNvPr>
          <p:cNvGrpSpPr/>
          <p:nvPr/>
        </p:nvGrpSpPr>
        <p:grpSpPr>
          <a:xfrm>
            <a:off x="4085838" y="1916749"/>
            <a:ext cx="2220670" cy="1641795"/>
            <a:chOff x="4085838" y="1916749"/>
            <a:chExt cx="2220670" cy="1641795"/>
          </a:xfrm>
        </p:grpSpPr>
        <p:cxnSp>
          <p:nvCxnSpPr>
            <p:cNvPr id="244" name="Konektor Siku 243">
              <a:extLst>
                <a:ext uri="{FF2B5EF4-FFF2-40B4-BE49-F238E27FC236}">
                  <a16:creationId xmlns:a16="http://schemas.microsoft.com/office/drawing/2014/main" id="{B1F731E3-5A2E-EF49-A933-7D85E7F3379F}"/>
                </a:ext>
              </a:extLst>
            </p:cNvPr>
            <p:cNvCxnSpPr>
              <a:stCxn id="236" idx="2"/>
              <a:endCxn id="242" idx="1"/>
            </p:cNvCxnSpPr>
            <p:nvPr/>
          </p:nvCxnSpPr>
          <p:spPr>
            <a:xfrm rot="16200000" flipH="1">
              <a:off x="4749049" y="1604552"/>
              <a:ext cx="1245261" cy="186965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Kotak Teks 249">
              <a:extLst>
                <a:ext uri="{FF2B5EF4-FFF2-40B4-BE49-F238E27FC236}">
                  <a16:creationId xmlns:a16="http://schemas.microsoft.com/office/drawing/2014/main" id="{526DDFDF-83EF-584A-BD8E-F765420AAB77}"/>
                </a:ext>
              </a:extLst>
            </p:cNvPr>
            <p:cNvSpPr txBox="1"/>
            <p:nvPr/>
          </p:nvSpPr>
          <p:spPr>
            <a:xfrm>
              <a:off x="4085838" y="3158434"/>
              <a:ext cx="15616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Raleway" panose="020B0003030101060003" pitchFamily="34" charset="0"/>
                </a:rPr>
                <a:t>Memilih Menu Integrasi</a:t>
              </a:r>
            </a:p>
            <a:p>
              <a:r>
                <a:rPr lang="id-ID" sz="1000" dirty="0">
                  <a:latin typeface="Raleway" panose="020B0003030101060003" pitchFamily="34" charset="0"/>
                </a:rPr>
                <a:t>untuk UMKM</a:t>
              </a:r>
            </a:p>
          </p:txBody>
        </p:sp>
      </p:grpSp>
      <p:grpSp>
        <p:nvGrpSpPr>
          <p:cNvPr id="262" name="Grup 261">
            <a:extLst>
              <a:ext uri="{FF2B5EF4-FFF2-40B4-BE49-F238E27FC236}">
                <a16:creationId xmlns:a16="http://schemas.microsoft.com/office/drawing/2014/main" id="{2B640047-C5A4-824A-9717-5AB2BA3CD73A}"/>
              </a:ext>
            </a:extLst>
          </p:cNvPr>
          <p:cNvGrpSpPr/>
          <p:nvPr/>
        </p:nvGrpSpPr>
        <p:grpSpPr>
          <a:xfrm>
            <a:off x="5591985" y="1941536"/>
            <a:ext cx="2856869" cy="860475"/>
            <a:chOff x="5591985" y="1941536"/>
            <a:chExt cx="2856869" cy="860475"/>
          </a:xfrm>
        </p:grpSpPr>
        <p:cxnSp>
          <p:nvCxnSpPr>
            <p:cNvPr id="245" name="Konektor Panah Lurus 244">
              <a:extLst>
                <a:ext uri="{FF2B5EF4-FFF2-40B4-BE49-F238E27FC236}">
                  <a16:creationId xmlns:a16="http://schemas.microsoft.com/office/drawing/2014/main" id="{8B1689B3-6728-CF46-9F38-EFCC5E9538A1}"/>
                </a:ext>
              </a:extLst>
            </p:cNvPr>
            <p:cNvCxnSpPr>
              <a:stCxn id="239" idx="2"/>
              <a:endCxn id="242" idx="0"/>
            </p:cNvCxnSpPr>
            <p:nvPr/>
          </p:nvCxnSpPr>
          <p:spPr>
            <a:xfrm flipH="1">
              <a:off x="6666507" y="1941536"/>
              <a:ext cx="1" cy="8604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Kotak Teks 250">
              <a:extLst>
                <a:ext uri="{FF2B5EF4-FFF2-40B4-BE49-F238E27FC236}">
                  <a16:creationId xmlns:a16="http://schemas.microsoft.com/office/drawing/2014/main" id="{02DDCF40-EA57-D049-BE28-1345F4DD0794}"/>
                </a:ext>
              </a:extLst>
            </p:cNvPr>
            <p:cNvSpPr txBox="1"/>
            <p:nvPr/>
          </p:nvSpPr>
          <p:spPr>
            <a:xfrm>
              <a:off x="5591985" y="2061070"/>
              <a:ext cx="105670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Raleway" panose="020B0003030101060003" pitchFamily="34" charset="0"/>
                </a:rPr>
                <a:t>Mendaftarkan</a:t>
              </a:r>
            </a:p>
            <a:p>
              <a:r>
                <a:rPr lang="id-ID" sz="1000" dirty="0">
                  <a:latin typeface="Raleway" panose="020B0003030101060003" pitchFamily="34" charset="0"/>
                </a:rPr>
                <a:t>URL </a:t>
              </a:r>
              <a:r>
                <a:rPr lang="id-ID" sz="1000" dirty="0" err="1">
                  <a:latin typeface="Raleway" panose="020B0003030101060003" pitchFamily="34" charset="0"/>
                </a:rPr>
                <a:t>Webhook</a:t>
              </a:r>
              <a:endParaRPr lang="id-ID" sz="1000" dirty="0">
                <a:latin typeface="Raleway" panose="020B0003030101060003" pitchFamily="34" charset="0"/>
              </a:endParaRPr>
            </a:p>
            <a:p>
              <a:r>
                <a:rPr lang="id-ID" sz="1000" dirty="0">
                  <a:latin typeface="Raleway" panose="020B0003030101060003" pitchFamily="34" charset="0"/>
                </a:rPr>
                <a:t>Ke LINE </a:t>
              </a:r>
              <a:r>
                <a:rPr lang="id-ID" sz="1000" dirty="0" err="1">
                  <a:latin typeface="Raleway" panose="020B0003030101060003" pitchFamily="34" charset="0"/>
                </a:rPr>
                <a:t>Dev</a:t>
              </a:r>
              <a:endParaRPr lang="id-ID" sz="1000" dirty="0">
                <a:latin typeface="Raleway" panose="020B0003030101060003" pitchFamily="34" charset="0"/>
              </a:endParaRPr>
            </a:p>
          </p:txBody>
        </p:sp>
        <p:sp>
          <p:nvSpPr>
            <p:cNvPr id="252" name="Kotak Teks 251">
              <a:extLst>
                <a:ext uri="{FF2B5EF4-FFF2-40B4-BE49-F238E27FC236}">
                  <a16:creationId xmlns:a16="http://schemas.microsoft.com/office/drawing/2014/main" id="{91985B58-E13A-3949-AB18-09C6C8DF70D4}"/>
                </a:ext>
              </a:extLst>
            </p:cNvPr>
            <p:cNvSpPr txBox="1"/>
            <p:nvPr/>
          </p:nvSpPr>
          <p:spPr>
            <a:xfrm>
              <a:off x="6696451" y="2000654"/>
              <a:ext cx="17524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Raleway" panose="020B0003030101060003" pitchFamily="34" charset="0"/>
                </a:rPr>
                <a:t>Mendaftarkan</a:t>
              </a:r>
            </a:p>
            <a:p>
              <a:r>
                <a:rPr lang="id-ID" sz="1000" dirty="0">
                  <a:latin typeface="Raleway" panose="020B0003030101060003" pitchFamily="34" charset="0"/>
                </a:rPr>
                <a:t>Channel Access </a:t>
              </a:r>
              <a:r>
                <a:rPr lang="id-ID" sz="1000" dirty="0" err="1">
                  <a:latin typeface="Raleway" panose="020B0003030101060003" pitchFamily="34" charset="0"/>
                </a:rPr>
                <a:t>Token</a:t>
              </a:r>
              <a:r>
                <a:rPr lang="id-ID" sz="1000" dirty="0">
                  <a:latin typeface="Raleway" panose="020B0003030101060003" pitchFamily="34" charset="0"/>
                </a:rPr>
                <a:t>,</a:t>
              </a:r>
            </a:p>
            <a:p>
              <a:r>
                <a:rPr lang="id-ID" sz="1000" dirty="0">
                  <a:latin typeface="Raleway" panose="020B0003030101060003" pitchFamily="34" charset="0"/>
                </a:rPr>
                <a:t>Channel Secret,</a:t>
              </a:r>
            </a:p>
            <a:p>
              <a:r>
                <a:rPr lang="id-ID" sz="1000" dirty="0">
                  <a:latin typeface="Raleway" panose="020B0003030101060003" pitchFamily="34" charset="0"/>
                </a:rPr>
                <a:t>Channel ID ke </a:t>
              </a:r>
              <a:r>
                <a:rPr lang="id-ID" sz="1000" dirty="0" err="1">
                  <a:latin typeface="Raleway" panose="020B0003030101060003" pitchFamily="34" charset="0"/>
                </a:rPr>
                <a:t>HelloUMKM</a:t>
              </a:r>
              <a:endParaRPr lang="id-ID" sz="1000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253" name="Grup 252">
            <a:extLst>
              <a:ext uri="{FF2B5EF4-FFF2-40B4-BE49-F238E27FC236}">
                <a16:creationId xmlns:a16="http://schemas.microsoft.com/office/drawing/2014/main" id="{7C929935-F0E1-1748-9D56-9361745741C7}"/>
              </a:ext>
            </a:extLst>
          </p:cNvPr>
          <p:cNvGrpSpPr/>
          <p:nvPr/>
        </p:nvGrpSpPr>
        <p:grpSpPr>
          <a:xfrm>
            <a:off x="5605556" y="1075372"/>
            <a:ext cx="2791538" cy="2750818"/>
            <a:chOff x="3327903" y="1494394"/>
            <a:chExt cx="2791538" cy="3133400"/>
          </a:xfrm>
        </p:grpSpPr>
        <p:cxnSp>
          <p:nvCxnSpPr>
            <p:cNvPr id="254" name="Konektor Lurus 253">
              <a:extLst>
                <a:ext uri="{FF2B5EF4-FFF2-40B4-BE49-F238E27FC236}">
                  <a16:creationId xmlns:a16="http://schemas.microsoft.com/office/drawing/2014/main" id="{80A4BE6D-F7C7-334A-B8B6-E5C66E850C14}"/>
                </a:ext>
              </a:extLst>
            </p:cNvPr>
            <p:cNvCxnSpPr/>
            <p:nvPr/>
          </p:nvCxnSpPr>
          <p:spPr>
            <a:xfrm>
              <a:off x="3327903" y="1494394"/>
              <a:ext cx="0" cy="3111859"/>
            </a:xfrm>
            <a:prstGeom prst="line">
              <a:avLst/>
            </a:prstGeom>
            <a:ln w="952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Konektor Lurus 254">
              <a:extLst>
                <a:ext uri="{FF2B5EF4-FFF2-40B4-BE49-F238E27FC236}">
                  <a16:creationId xmlns:a16="http://schemas.microsoft.com/office/drawing/2014/main" id="{86F6B239-27D3-374D-8E78-775EC8A57D91}"/>
                </a:ext>
              </a:extLst>
            </p:cNvPr>
            <p:cNvCxnSpPr>
              <a:cxnSpLocks/>
            </p:cNvCxnSpPr>
            <p:nvPr/>
          </p:nvCxnSpPr>
          <p:spPr>
            <a:xfrm>
              <a:off x="3327903" y="1494394"/>
              <a:ext cx="2791538" cy="0"/>
            </a:xfrm>
            <a:prstGeom prst="line">
              <a:avLst/>
            </a:prstGeom>
            <a:ln w="952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Konektor Lurus 255">
              <a:extLst>
                <a:ext uri="{FF2B5EF4-FFF2-40B4-BE49-F238E27FC236}">
                  <a16:creationId xmlns:a16="http://schemas.microsoft.com/office/drawing/2014/main" id="{ADBA16EA-F13E-1043-BC6C-05EAA8F18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9441" y="1494394"/>
              <a:ext cx="0" cy="3111859"/>
            </a:xfrm>
            <a:prstGeom prst="line">
              <a:avLst/>
            </a:prstGeom>
            <a:ln w="952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Konektor Lurus 256">
              <a:extLst>
                <a:ext uri="{FF2B5EF4-FFF2-40B4-BE49-F238E27FC236}">
                  <a16:creationId xmlns:a16="http://schemas.microsoft.com/office/drawing/2014/main" id="{43F83753-DA3E-AD46-8392-241133E4D5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7903" y="4606254"/>
              <a:ext cx="2791538" cy="21540"/>
            </a:xfrm>
            <a:prstGeom prst="line">
              <a:avLst/>
            </a:prstGeom>
            <a:ln w="952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up 260">
            <a:extLst>
              <a:ext uri="{FF2B5EF4-FFF2-40B4-BE49-F238E27FC236}">
                <a16:creationId xmlns:a16="http://schemas.microsoft.com/office/drawing/2014/main" id="{22ACAF03-9FA1-F64D-8F65-A31A377EA632}"/>
              </a:ext>
            </a:extLst>
          </p:cNvPr>
          <p:cNvGrpSpPr/>
          <p:nvPr/>
        </p:nvGrpSpPr>
        <p:grpSpPr>
          <a:xfrm>
            <a:off x="4638326" y="1219694"/>
            <a:ext cx="1649811" cy="246221"/>
            <a:chOff x="4638326" y="1219694"/>
            <a:chExt cx="1649811" cy="246221"/>
          </a:xfrm>
        </p:grpSpPr>
        <p:cxnSp>
          <p:nvCxnSpPr>
            <p:cNvPr id="240" name="Konektor Panah Lurus 239">
              <a:extLst>
                <a:ext uri="{FF2B5EF4-FFF2-40B4-BE49-F238E27FC236}">
                  <a16:creationId xmlns:a16="http://schemas.microsoft.com/office/drawing/2014/main" id="{8D066856-8486-C243-9F4B-6851B7A48316}"/>
                </a:ext>
              </a:extLst>
            </p:cNvPr>
            <p:cNvCxnSpPr>
              <a:cxnSpLocks/>
              <a:stCxn id="235" idx="3"/>
            </p:cNvCxnSpPr>
            <p:nvPr/>
          </p:nvCxnSpPr>
          <p:spPr>
            <a:xfrm>
              <a:off x="4696967" y="1444065"/>
              <a:ext cx="1461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Kotak Teks 259">
              <a:extLst>
                <a:ext uri="{FF2B5EF4-FFF2-40B4-BE49-F238E27FC236}">
                  <a16:creationId xmlns:a16="http://schemas.microsoft.com/office/drawing/2014/main" id="{F2716417-7F67-614E-B875-DD0393D6E981}"/>
                </a:ext>
              </a:extLst>
            </p:cNvPr>
            <p:cNvSpPr txBox="1"/>
            <p:nvPr/>
          </p:nvSpPr>
          <p:spPr>
            <a:xfrm>
              <a:off x="4638326" y="1219694"/>
              <a:ext cx="1649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Raleway" panose="020B0003030101060003" pitchFamily="34" charset="0"/>
                </a:rPr>
                <a:t>Membuat Akun LINE Bot</a:t>
              </a:r>
            </a:p>
          </p:txBody>
        </p:sp>
      </p:grpSp>
      <p:grpSp>
        <p:nvGrpSpPr>
          <p:cNvPr id="267" name="Grup 266">
            <a:extLst>
              <a:ext uri="{FF2B5EF4-FFF2-40B4-BE49-F238E27FC236}">
                <a16:creationId xmlns:a16="http://schemas.microsoft.com/office/drawing/2014/main" id="{D7938738-1AE1-FF46-870A-E10A6D872590}"/>
              </a:ext>
            </a:extLst>
          </p:cNvPr>
          <p:cNvGrpSpPr/>
          <p:nvPr/>
        </p:nvGrpSpPr>
        <p:grpSpPr>
          <a:xfrm>
            <a:off x="5662706" y="3826189"/>
            <a:ext cx="1715613" cy="473833"/>
            <a:chOff x="5662706" y="3826189"/>
            <a:chExt cx="1715613" cy="473833"/>
          </a:xfrm>
        </p:grpSpPr>
        <p:cxnSp>
          <p:nvCxnSpPr>
            <p:cNvPr id="265" name="Konektor Siku 264">
              <a:extLst>
                <a:ext uri="{FF2B5EF4-FFF2-40B4-BE49-F238E27FC236}">
                  <a16:creationId xmlns:a16="http://schemas.microsoft.com/office/drawing/2014/main" id="{CE0DBD28-1EEA-A445-8D6A-345599B449CE}"/>
                </a:ext>
              </a:extLst>
            </p:cNvPr>
            <p:cNvCxnSpPr>
              <a:cxnSpLocks/>
              <a:stCxn id="243" idx="2"/>
            </p:cNvCxnSpPr>
            <p:nvPr/>
          </p:nvCxnSpPr>
          <p:spPr>
            <a:xfrm rot="16200000" flipH="1">
              <a:off x="6787727" y="3709430"/>
              <a:ext cx="473833" cy="70735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Kotak Teks 265">
              <a:extLst>
                <a:ext uri="{FF2B5EF4-FFF2-40B4-BE49-F238E27FC236}">
                  <a16:creationId xmlns:a16="http://schemas.microsoft.com/office/drawing/2014/main" id="{A2026A06-C5FF-7A49-89F2-AE3620D77D51}"/>
                </a:ext>
              </a:extLst>
            </p:cNvPr>
            <p:cNvSpPr txBox="1"/>
            <p:nvPr/>
          </p:nvSpPr>
          <p:spPr>
            <a:xfrm>
              <a:off x="5662706" y="3932352"/>
              <a:ext cx="10038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00" dirty="0">
                  <a:latin typeface="Raleway" panose="020B0003030101060003" pitchFamily="34" charset="0"/>
                </a:rPr>
                <a:t>Menghasilkan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7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 </a:t>
            </a:r>
            <a:r>
              <a:rPr lang="en-US" dirty="0">
                <a:latin typeface="Raleway" panose="020B0003030101060003" pitchFamily="34" charset="0"/>
              </a:rPr>
              <a:t>MASALAH</a:t>
            </a:r>
          </a:p>
        </p:txBody>
      </p:sp>
      <p:graphicFrame>
        <p:nvGraphicFramePr>
          <p:cNvPr id="18" name="Bagan 17">
            <a:extLst>
              <a:ext uri="{FF2B5EF4-FFF2-40B4-BE49-F238E27FC236}">
                <a16:creationId xmlns:a16="http://schemas.microsoft.com/office/drawing/2014/main" id="{33A536D1-296A-F849-A919-B846FA20E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280719"/>
              </p:ext>
            </p:extLst>
          </p:nvPr>
        </p:nvGraphicFramePr>
        <p:xfrm>
          <a:off x="362655" y="1689824"/>
          <a:ext cx="4176688" cy="262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Kotak Teks 1">
            <a:extLst>
              <a:ext uri="{FF2B5EF4-FFF2-40B4-BE49-F238E27FC236}">
                <a16:creationId xmlns:a16="http://schemas.microsoft.com/office/drawing/2014/main" id="{CC8E7BFD-E9EF-DF47-BE0D-5A60E91B1B70}"/>
              </a:ext>
            </a:extLst>
          </p:cNvPr>
          <p:cNvSpPr txBox="1"/>
          <p:nvPr/>
        </p:nvSpPr>
        <p:spPr>
          <a:xfrm>
            <a:off x="457200" y="742950"/>
            <a:ext cx="784860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UMKM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merupakan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kelompok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usaha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produktif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dimiliki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perorangan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maupun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badan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usaha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UMKM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meningkatkan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pendapatan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daerah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dinilai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sangat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besar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341DE97A-F248-7241-A82D-E68AD1E08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580777"/>
            <a:ext cx="1994943" cy="1496207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679C0D6F-4309-034C-9695-372D1E54C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42" y="3147931"/>
            <a:ext cx="1994944" cy="1496208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A3D13A8B-BA75-FA45-A632-E77EC36DD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00" y="3147931"/>
            <a:ext cx="1994944" cy="1496208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257A0DC1-C3C9-7F45-887B-D28696EF7A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00" y="1580777"/>
            <a:ext cx="1994943" cy="14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0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819150"/>
            <a:ext cx="8215963" cy="173254"/>
          </a:xfrm>
        </p:spPr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Gambaran Layanan Pada Sisi UMKM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936BD339-4E50-0941-9FEC-9FC42025792D}"/>
              </a:ext>
            </a:extLst>
          </p:cNvPr>
          <p:cNvGrpSpPr/>
          <p:nvPr/>
        </p:nvGrpSpPr>
        <p:grpSpPr>
          <a:xfrm>
            <a:off x="1143000" y="1276350"/>
            <a:ext cx="1812029" cy="1566204"/>
            <a:chOff x="3349398" y="34695"/>
            <a:chExt cx="3207204" cy="1851255"/>
          </a:xfrm>
        </p:grpSpPr>
        <p:sp>
          <p:nvSpPr>
            <p:cNvPr id="8" name="Persegi Panjang 7">
              <a:extLst>
                <a:ext uri="{FF2B5EF4-FFF2-40B4-BE49-F238E27FC236}">
                  <a16:creationId xmlns:a16="http://schemas.microsoft.com/office/drawing/2014/main" id="{1E885DCB-C80C-1F42-AD7B-24B695D4E97A}"/>
                </a:ext>
              </a:extLst>
            </p:cNvPr>
            <p:cNvSpPr/>
            <p:nvPr/>
          </p:nvSpPr>
          <p:spPr>
            <a:xfrm>
              <a:off x="3349398" y="272823"/>
              <a:ext cx="3207204" cy="16131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sz="1463"/>
            </a:p>
          </p:txBody>
        </p:sp>
        <p:sp>
          <p:nvSpPr>
            <p:cNvPr id="9" name="Kotak Teks 8">
              <a:extLst>
                <a:ext uri="{FF2B5EF4-FFF2-40B4-BE49-F238E27FC236}">
                  <a16:creationId xmlns:a16="http://schemas.microsoft.com/office/drawing/2014/main" id="{179B82D3-E325-FE4D-88A1-234FB7E7B878}"/>
                </a:ext>
              </a:extLst>
            </p:cNvPr>
            <p:cNvSpPr txBox="1"/>
            <p:nvPr/>
          </p:nvSpPr>
          <p:spPr>
            <a:xfrm>
              <a:off x="5325615" y="34695"/>
              <a:ext cx="1230987" cy="23646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d-ID" sz="700" b="1" dirty="0"/>
                <a:t>BACKEND</a:t>
              </a:r>
            </a:p>
          </p:txBody>
        </p:sp>
      </p:grpSp>
      <p:grpSp>
        <p:nvGrpSpPr>
          <p:cNvPr id="10" name="Grup 9">
            <a:extLst>
              <a:ext uri="{FF2B5EF4-FFF2-40B4-BE49-F238E27FC236}">
                <a16:creationId xmlns:a16="http://schemas.microsoft.com/office/drawing/2014/main" id="{EBAC66B1-BD88-364D-9BDE-E7577741375C}"/>
              </a:ext>
            </a:extLst>
          </p:cNvPr>
          <p:cNvGrpSpPr/>
          <p:nvPr/>
        </p:nvGrpSpPr>
        <p:grpSpPr>
          <a:xfrm>
            <a:off x="1292752" y="1470954"/>
            <a:ext cx="415498" cy="426896"/>
            <a:chOff x="1447824" y="1352550"/>
            <a:chExt cx="415498" cy="426896"/>
          </a:xfrm>
        </p:grpSpPr>
        <p:pic>
          <p:nvPicPr>
            <p:cNvPr id="11" name="Gambar 10">
              <a:extLst>
                <a:ext uri="{FF2B5EF4-FFF2-40B4-BE49-F238E27FC236}">
                  <a16:creationId xmlns:a16="http://schemas.microsoft.com/office/drawing/2014/main" id="{253F3032-729F-9747-8243-4B11E4DEE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504950"/>
              <a:ext cx="274496" cy="274496"/>
            </a:xfrm>
            <a:prstGeom prst="rect">
              <a:avLst/>
            </a:prstGeom>
          </p:spPr>
        </p:pic>
        <p:sp>
          <p:nvSpPr>
            <p:cNvPr id="12" name="Kotak Teks 11">
              <a:extLst>
                <a:ext uri="{FF2B5EF4-FFF2-40B4-BE49-F238E27FC236}">
                  <a16:creationId xmlns:a16="http://schemas.microsoft.com/office/drawing/2014/main" id="{61A20142-D165-AB4C-8103-79F4464F343D}"/>
                </a:ext>
              </a:extLst>
            </p:cNvPr>
            <p:cNvSpPr txBox="1"/>
            <p:nvPr/>
          </p:nvSpPr>
          <p:spPr>
            <a:xfrm>
              <a:off x="1447824" y="135255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600" dirty="0">
                  <a:latin typeface="Raleway" panose="020B0003030101060003" pitchFamily="34" charset="0"/>
                </a:rPr>
                <a:t>Server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pic>
        <p:nvPicPr>
          <p:cNvPr id="50" name="Gambar 49">
            <a:extLst>
              <a:ext uri="{FF2B5EF4-FFF2-40B4-BE49-F238E27FC236}">
                <a16:creationId xmlns:a16="http://schemas.microsoft.com/office/drawing/2014/main" id="{6A1B0331-0986-DA43-8753-90CD334686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 t="7747" r="64359" b="70536"/>
          <a:stretch/>
        </p:blipFill>
        <p:spPr>
          <a:xfrm>
            <a:off x="1321257" y="2111174"/>
            <a:ext cx="1458180" cy="689518"/>
          </a:xfrm>
          <a:prstGeom prst="rect">
            <a:avLst/>
          </a:prstGeom>
        </p:spPr>
      </p:pic>
      <p:grpSp>
        <p:nvGrpSpPr>
          <p:cNvPr id="13" name="Grup 12">
            <a:extLst>
              <a:ext uri="{FF2B5EF4-FFF2-40B4-BE49-F238E27FC236}">
                <a16:creationId xmlns:a16="http://schemas.microsoft.com/office/drawing/2014/main" id="{55783F45-380A-C148-AB99-8D869E19EBD1}"/>
              </a:ext>
            </a:extLst>
          </p:cNvPr>
          <p:cNvGrpSpPr/>
          <p:nvPr/>
        </p:nvGrpSpPr>
        <p:grpSpPr>
          <a:xfrm>
            <a:off x="2076586" y="1461588"/>
            <a:ext cx="797013" cy="450790"/>
            <a:chOff x="2231658" y="1343184"/>
            <a:chExt cx="797013" cy="450790"/>
          </a:xfrm>
        </p:grpSpPr>
        <p:pic>
          <p:nvPicPr>
            <p:cNvPr id="14" name="Gambar 13">
              <a:extLst>
                <a:ext uri="{FF2B5EF4-FFF2-40B4-BE49-F238E27FC236}">
                  <a16:creationId xmlns:a16="http://schemas.microsoft.com/office/drawing/2014/main" id="{3D4B29FE-6E87-A344-B3D4-405D473FF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8387" y="1490421"/>
              <a:ext cx="303553" cy="303553"/>
            </a:xfrm>
            <a:prstGeom prst="rect">
              <a:avLst/>
            </a:prstGeom>
          </p:spPr>
        </p:pic>
        <p:sp>
          <p:nvSpPr>
            <p:cNvPr id="15" name="Kotak Teks 14">
              <a:extLst>
                <a:ext uri="{FF2B5EF4-FFF2-40B4-BE49-F238E27FC236}">
                  <a16:creationId xmlns:a16="http://schemas.microsoft.com/office/drawing/2014/main" id="{9E6B722C-4063-A644-87DF-83C302E90CB0}"/>
                </a:ext>
              </a:extLst>
            </p:cNvPr>
            <p:cNvSpPr txBox="1"/>
            <p:nvPr/>
          </p:nvSpPr>
          <p:spPr>
            <a:xfrm>
              <a:off x="2231658" y="1343184"/>
              <a:ext cx="79701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" dirty="0" err="1">
                  <a:latin typeface="Raleway" panose="020B0003030101060003" pitchFamily="34" charset="0"/>
                </a:rPr>
                <a:t>Database</a:t>
              </a:r>
              <a:r>
                <a:rPr lang="id-ID" sz="600" dirty="0">
                  <a:latin typeface="Raleway" panose="020B0003030101060003" pitchFamily="34" charset="0"/>
                </a:rPr>
                <a:t> </a:t>
              </a:r>
              <a:r>
                <a:rPr lang="id-ID" sz="600" dirty="0" err="1">
                  <a:latin typeface="Raleway" panose="020B0003030101060003" pitchFamily="34" charset="0"/>
                </a:rPr>
                <a:t>MySQL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16" name="Grup 15">
            <a:extLst>
              <a:ext uri="{FF2B5EF4-FFF2-40B4-BE49-F238E27FC236}">
                <a16:creationId xmlns:a16="http://schemas.microsoft.com/office/drawing/2014/main" id="{3E94C18F-B989-664A-ACD2-E540B4EB0709}"/>
              </a:ext>
            </a:extLst>
          </p:cNvPr>
          <p:cNvGrpSpPr/>
          <p:nvPr/>
        </p:nvGrpSpPr>
        <p:grpSpPr>
          <a:xfrm rot="5400000">
            <a:off x="1910646" y="1451875"/>
            <a:ext cx="64677" cy="528287"/>
            <a:chOff x="2086990" y="1268749"/>
            <a:chExt cx="57587" cy="468741"/>
          </a:xfrm>
        </p:grpSpPr>
        <p:cxnSp>
          <p:nvCxnSpPr>
            <p:cNvPr id="17" name="Konektor Panah Lurus 16">
              <a:extLst>
                <a:ext uri="{FF2B5EF4-FFF2-40B4-BE49-F238E27FC236}">
                  <a16:creationId xmlns:a16="http://schemas.microsoft.com/office/drawing/2014/main" id="{801B6239-D7E4-BD41-958F-54B03D19CA0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18030" y="1510944"/>
              <a:ext cx="45309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Konektor Panah Lurus 17">
              <a:extLst>
                <a:ext uri="{FF2B5EF4-FFF2-40B4-BE49-F238E27FC236}">
                  <a16:creationId xmlns:a16="http://schemas.microsoft.com/office/drawing/2014/main" id="{1C59DC1E-949C-DD4C-8549-289A000BE5E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60930" y="1494808"/>
              <a:ext cx="452117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up 18">
            <a:extLst>
              <a:ext uri="{FF2B5EF4-FFF2-40B4-BE49-F238E27FC236}">
                <a16:creationId xmlns:a16="http://schemas.microsoft.com/office/drawing/2014/main" id="{07120CC5-C8DC-3846-8E8D-5B655984DD10}"/>
              </a:ext>
            </a:extLst>
          </p:cNvPr>
          <p:cNvGrpSpPr/>
          <p:nvPr/>
        </p:nvGrpSpPr>
        <p:grpSpPr>
          <a:xfrm rot="19054036">
            <a:off x="1550335" y="1865489"/>
            <a:ext cx="45719" cy="383990"/>
            <a:chOff x="2086990" y="1268749"/>
            <a:chExt cx="57587" cy="468741"/>
          </a:xfrm>
        </p:grpSpPr>
        <p:cxnSp>
          <p:nvCxnSpPr>
            <p:cNvPr id="20" name="Konektor Panah Lurus 19">
              <a:extLst>
                <a:ext uri="{FF2B5EF4-FFF2-40B4-BE49-F238E27FC236}">
                  <a16:creationId xmlns:a16="http://schemas.microsoft.com/office/drawing/2014/main" id="{903E7AD8-08D7-D74D-A1FA-A00726E9FF7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918030" y="1510944"/>
              <a:ext cx="453093" cy="0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Konektor Panah Lurus 20">
              <a:extLst>
                <a:ext uri="{FF2B5EF4-FFF2-40B4-BE49-F238E27FC236}">
                  <a16:creationId xmlns:a16="http://schemas.microsoft.com/office/drawing/2014/main" id="{255D4145-D632-A54D-9BAF-FF322D75A37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860930" y="1494808"/>
              <a:ext cx="452117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Grup 28">
            <a:extLst>
              <a:ext uri="{FF2B5EF4-FFF2-40B4-BE49-F238E27FC236}">
                <a16:creationId xmlns:a16="http://schemas.microsoft.com/office/drawing/2014/main" id="{4941136F-785C-6341-A8C2-4860C80D7107}"/>
              </a:ext>
            </a:extLst>
          </p:cNvPr>
          <p:cNvGrpSpPr/>
          <p:nvPr/>
        </p:nvGrpSpPr>
        <p:grpSpPr>
          <a:xfrm>
            <a:off x="341036" y="3243464"/>
            <a:ext cx="1276874" cy="299756"/>
            <a:chOff x="4924218" y="2916392"/>
            <a:chExt cx="2390615" cy="523502"/>
          </a:xfrm>
        </p:grpSpPr>
        <p:sp>
          <p:nvSpPr>
            <p:cNvPr id="30" name="Awan 29">
              <a:extLst>
                <a:ext uri="{FF2B5EF4-FFF2-40B4-BE49-F238E27FC236}">
                  <a16:creationId xmlns:a16="http://schemas.microsoft.com/office/drawing/2014/main" id="{B7E272B4-E8B0-484B-9E14-95F41E5AF02E}"/>
                </a:ext>
              </a:extLst>
            </p:cNvPr>
            <p:cNvSpPr/>
            <p:nvPr/>
          </p:nvSpPr>
          <p:spPr>
            <a:xfrm rot="189480">
              <a:off x="4924218" y="2916392"/>
              <a:ext cx="2390615" cy="523502"/>
            </a:xfrm>
            <a:prstGeom prst="clou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 dirty="0"/>
            </a:p>
          </p:txBody>
        </p:sp>
        <p:sp>
          <p:nvSpPr>
            <p:cNvPr id="31" name="Kotak Teks 30">
              <a:extLst>
                <a:ext uri="{FF2B5EF4-FFF2-40B4-BE49-F238E27FC236}">
                  <a16:creationId xmlns:a16="http://schemas.microsoft.com/office/drawing/2014/main" id="{6BF03214-38DF-8840-886E-8C8FC37E27F7}"/>
                </a:ext>
              </a:extLst>
            </p:cNvPr>
            <p:cNvSpPr txBox="1"/>
            <p:nvPr/>
          </p:nvSpPr>
          <p:spPr>
            <a:xfrm>
              <a:off x="5101371" y="2997197"/>
              <a:ext cx="1936378" cy="295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500" dirty="0" err="1">
                  <a:latin typeface="Raleway" panose="020B0003030101060003" pitchFamily="34" charset="0"/>
                </a:rPr>
                <a:t>https</a:t>
              </a:r>
              <a:r>
                <a:rPr lang="id-ID" sz="500" dirty="0">
                  <a:latin typeface="Raleway" panose="020B0003030101060003" pitchFamily="34" charset="0"/>
                </a:rPr>
                <a:t>://</a:t>
              </a:r>
              <a:r>
                <a:rPr lang="id-ID" sz="500" dirty="0" err="1">
                  <a:latin typeface="Raleway" panose="020B0003030101060003" pitchFamily="34" charset="0"/>
                </a:rPr>
                <a:t>helloumkm.id</a:t>
              </a:r>
              <a:r>
                <a:rPr lang="id-ID" sz="500" dirty="0">
                  <a:latin typeface="Raleway" panose="020B0003030101060003" pitchFamily="34" charset="0"/>
                </a:rPr>
                <a:t>/</a:t>
              </a:r>
              <a:r>
                <a:rPr lang="id-ID" sz="500" b="1" dirty="0" err="1">
                  <a:latin typeface="Raleway" panose="020B0003030101060003" pitchFamily="34" charset="0"/>
                </a:rPr>
                <a:t>users</a:t>
              </a:r>
              <a:endParaRPr lang="id-ID" sz="50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35" name="Grup 34">
            <a:extLst>
              <a:ext uri="{FF2B5EF4-FFF2-40B4-BE49-F238E27FC236}">
                <a16:creationId xmlns:a16="http://schemas.microsoft.com/office/drawing/2014/main" id="{4A460922-EF02-3B49-8257-0CE3B420FB83}"/>
              </a:ext>
            </a:extLst>
          </p:cNvPr>
          <p:cNvGrpSpPr/>
          <p:nvPr/>
        </p:nvGrpSpPr>
        <p:grpSpPr>
          <a:xfrm>
            <a:off x="2475091" y="2980933"/>
            <a:ext cx="748052" cy="867988"/>
            <a:chOff x="2740141" y="4575063"/>
            <a:chExt cx="3325552" cy="1640446"/>
          </a:xfrm>
        </p:grpSpPr>
        <p:grpSp>
          <p:nvGrpSpPr>
            <p:cNvPr id="36" name="Grup 35">
              <a:extLst>
                <a:ext uri="{FF2B5EF4-FFF2-40B4-BE49-F238E27FC236}">
                  <a16:creationId xmlns:a16="http://schemas.microsoft.com/office/drawing/2014/main" id="{148248AF-8870-944B-9C3E-069B6677EDB2}"/>
                </a:ext>
              </a:extLst>
            </p:cNvPr>
            <p:cNvGrpSpPr/>
            <p:nvPr/>
          </p:nvGrpSpPr>
          <p:grpSpPr>
            <a:xfrm>
              <a:off x="2740141" y="4609628"/>
              <a:ext cx="3325552" cy="1605881"/>
              <a:chOff x="3730812" y="-97518"/>
              <a:chExt cx="2962833" cy="1983466"/>
            </a:xfrm>
          </p:grpSpPr>
          <p:sp>
            <p:nvSpPr>
              <p:cNvPr id="38" name="Persegi Panjang 37">
                <a:extLst>
                  <a:ext uri="{FF2B5EF4-FFF2-40B4-BE49-F238E27FC236}">
                    <a16:creationId xmlns:a16="http://schemas.microsoft.com/office/drawing/2014/main" id="{8038C5E8-0335-7340-A508-6AA69A070ED9}"/>
                  </a:ext>
                </a:extLst>
              </p:cNvPr>
              <p:cNvSpPr/>
              <p:nvPr/>
            </p:nvSpPr>
            <p:spPr>
              <a:xfrm>
                <a:off x="3730812" y="272821"/>
                <a:ext cx="2825791" cy="161312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id-ID" sz="1463" dirty="0"/>
              </a:p>
            </p:txBody>
          </p:sp>
          <p:sp>
            <p:nvSpPr>
              <p:cNvPr id="39" name="Kotak Teks 38">
                <a:extLst>
                  <a:ext uri="{FF2B5EF4-FFF2-40B4-BE49-F238E27FC236}">
                    <a16:creationId xmlns:a16="http://schemas.microsoft.com/office/drawing/2014/main" id="{52573EE9-CE81-6E44-92F4-031CCD4016B1}"/>
                  </a:ext>
                </a:extLst>
              </p:cNvPr>
              <p:cNvSpPr txBox="1"/>
              <p:nvPr/>
            </p:nvSpPr>
            <p:spPr>
              <a:xfrm>
                <a:off x="4552739" y="-97518"/>
                <a:ext cx="2140906" cy="395146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id-ID" sz="500" b="1" dirty="0"/>
                  <a:t>FRONTEND</a:t>
                </a:r>
                <a:endParaRPr lang="id-ID" sz="1200" b="1" dirty="0"/>
              </a:p>
            </p:txBody>
          </p:sp>
        </p:grpSp>
        <p:sp>
          <p:nvSpPr>
            <p:cNvPr id="37" name="Persegi Panjang 36">
              <a:extLst>
                <a:ext uri="{FF2B5EF4-FFF2-40B4-BE49-F238E27FC236}">
                  <a16:creationId xmlns:a16="http://schemas.microsoft.com/office/drawing/2014/main" id="{F56F6D6F-127E-014B-8665-5A684868DC18}"/>
                </a:ext>
              </a:extLst>
            </p:cNvPr>
            <p:cNvSpPr/>
            <p:nvPr/>
          </p:nvSpPr>
          <p:spPr>
            <a:xfrm>
              <a:off x="3553475" y="4575063"/>
              <a:ext cx="2358399" cy="32435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405"/>
            </a:p>
          </p:txBody>
        </p:sp>
      </p:grpSp>
      <p:pic>
        <p:nvPicPr>
          <p:cNvPr id="43" name="Gambar 42">
            <a:extLst>
              <a:ext uri="{FF2B5EF4-FFF2-40B4-BE49-F238E27FC236}">
                <a16:creationId xmlns:a16="http://schemas.microsoft.com/office/drawing/2014/main" id="{A47D6D08-9103-CE4C-8F3F-AC91C9068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700946">
            <a:off x="1926319" y="3035762"/>
            <a:ext cx="241613" cy="724436"/>
          </a:xfrm>
          <a:prstGeom prst="rect">
            <a:avLst/>
          </a:prstGeom>
        </p:spPr>
      </p:pic>
      <p:pic>
        <p:nvPicPr>
          <p:cNvPr id="44" name="Gambar 43">
            <a:extLst>
              <a:ext uri="{FF2B5EF4-FFF2-40B4-BE49-F238E27FC236}">
                <a16:creationId xmlns:a16="http://schemas.microsoft.com/office/drawing/2014/main" id="{F57820D2-C5C4-2842-B824-1747F6C45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17881">
            <a:off x="1247047" y="2712580"/>
            <a:ext cx="187547" cy="562800"/>
          </a:xfrm>
          <a:prstGeom prst="rect">
            <a:avLst/>
          </a:prstGeom>
        </p:spPr>
      </p:pic>
      <p:grpSp>
        <p:nvGrpSpPr>
          <p:cNvPr id="47" name="Grup 46">
            <a:extLst>
              <a:ext uri="{FF2B5EF4-FFF2-40B4-BE49-F238E27FC236}">
                <a16:creationId xmlns:a16="http://schemas.microsoft.com/office/drawing/2014/main" id="{8A89CDBD-303E-AE46-BB7F-3F1760900D29}"/>
              </a:ext>
            </a:extLst>
          </p:cNvPr>
          <p:cNvGrpSpPr/>
          <p:nvPr/>
        </p:nvGrpSpPr>
        <p:grpSpPr>
          <a:xfrm>
            <a:off x="2618457" y="3287891"/>
            <a:ext cx="426720" cy="403959"/>
            <a:chOff x="1461503" y="3663510"/>
            <a:chExt cx="426720" cy="403959"/>
          </a:xfrm>
        </p:grpSpPr>
        <p:pic>
          <p:nvPicPr>
            <p:cNvPr id="48" name="Gambar 47">
              <a:extLst>
                <a:ext uri="{FF2B5EF4-FFF2-40B4-BE49-F238E27FC236}">
                  <a16:creationId xmlns:a16="http://schemas.microsoft.com/office/drawing/2014/main" id="{ECD4BF9A-DF18-8242-B51A-4D032067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5814" y="3663510"/>
              <a:ext cx="318098" cy="288000"/>
            </a:xfrm>
            <a:prstGeom prst="rect">
              <a:avLst/>
            </a:prstGeom>
          </p:spPr>
        </p:pic>
        <p:sp>
          <p:nvSpPr>
            <p:cNvPr id="49" name="Kotak Teks 48">
              <a:extLst>
                <a:ext uri="{FF2B5EF4-FFF2-40B4-BE49-F238E27FC236}">
                  <a16:creationId xmlns:a16="http://schemas.microsoft.com/office/drawing/2014/main" id="{3DD9878F-D55D-3F49-B342-D2DCDCD9D67A}"/>
                </a:ext>
              </a:extLst>
            </p:cNvPr>
            <p:cNvSpPr txBox="1"/>
            <p:nvPr/>
          </p:nvSpPr>
          <p:spPr>
            <a:xfrm>
              <a:off x="1461503" y="3882803"/>
              <a:ext cx="42672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d-ID" sz="600" dirty="0">
                  <a:latin typeface="Raleway" panose="020B0003030101060003" pitchFamily="34" charset="0"/>
                </a:rPr>
                <a:t>UMKM</a:t>
              </a:r>
              <a:endParaRPr lang="id-ID" sz="600" b="1" dirty="0">
                <a:latin typeface="Raleway" panose="020B0003030101060003" pitchFamily="34" charset="0"/>
              </a:endParaRPr>
            </a:p>
          </p:txBody>
        </p:sp>
      </p:grpSp>
      <p:sp>
        <p:nvSpPr>
          <p:cNvPr id="4" name="Kotak Teks 3">
            <a:extLst>
              <a:ext uri="{FF2B5EF4-FFF2-40B4-BE49-F238E27FC236}">
                <a16:creationId xmlns:a16="http://schemas.microsoft.com/office/drawing/2014/main" id="{A3E1EB31-C811-0949-8843-CC006F106AED}"/>
              </a:ext>
            </a:extLst>
          </p:cNvPr>
          <p:cNvSpPr txBox="1"/>
          <p:nvPr/>
        </p:nvSpPr>
        <p:spPr>
          <a:xfrm>
            <a:off x="3697791" y="1445427"/>
            <a:ext cx="4845750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UMKM dapat mengakses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aplikasi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HelloUMKM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alamat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https://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helloumkm.id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users. 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Layanan </a:t>
            </a:r>
            <a:r>
              <a:rPr lang="id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SaaS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dapat digunakan oleh UMKM </a:t>
            </a:r>
            <a:r>
              <a:rPr lang="id-ID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diantaranya</a:t>
            </a:r>
            <a:r>
              <a:rPr lang="id-ID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Melakukan pengaturan LINE Bot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Mengelola data produk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Mengelola data pesanan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Melakukan konfirmasi pembayaran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id-ID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336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Kebutuhan </a:t>
            </a:r>
            <a:r>
              <a:rPr lang="id-ID" b="1" i="1" dirty="0" err="1">
                <a:solidFill>
                  <a:schemeClr val="accent4"/>
                </a:solidFill>
              </a:rPr>
              <a:t>Software</a:t>
            </a:r>
            <a:r>
              <a:rPr lang="id-ID" b="1" i="1" dirty="0">
                <a:solidFill>
                  <a:schemeClr val="accent4"/>
                </a:solidFill>
              </a:rPr>
              <a:t> as </a:t>
            </a:r>
            <a:r>
              <a:rPr lang="id-ID" b="1" i="1" dirty="0" err="1">
                <a:solidFill>
                  <a:schemeClr val="accent4"/>
                </a:solidFill>
              </a:rPr>
              <a:t>a</a:t>
            </a:r>
            <a:r>
              <a:rPr lang="id-ID" b="1" i="1" dirty="0">
                <a:solidFill>
                  <a:schemeClr val="accent4"/>
                </a:solidFill>
              </a:rPr>
              <a:t> Service</a:t>
            </a:r>
            <a:endParaRPr lang="id-ID" b="1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BCC4C832-585D-5E44-9247-CD0559223D94}"/>
              </a:ext>
            </a:extLst>
          </p:cNvPr>
          <p:cNvSpPr/>
          <p:nvPr/>
        </p:nvSpPr>
        <p:spPr>
          <a:xfrm>
            <a:off x="381001" y="1345349"/>
            <a:ext cx="4190999" cy="2828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Domain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Domain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situs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utama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HelloUMKM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helloumkm.id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Sedangkan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media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produk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UMKM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akan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mendapatkan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alamat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website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subdomain 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subdomaintoko.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helloumkm.id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en-US" sz="1200" b="1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i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Server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membangun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aplikasi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berupa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Virtual Private Server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(VPS). VPS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dipilih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penerapan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model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SaaS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diperlukan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layer-layer yang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pada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layanan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PaaS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IaaS.</a:t>
            </a:r>
            <a:endParaRPr lang="id-ID" sz="1200" dirty="0">
              <a:solidFill>
                <a:schemeClr val="bg1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Table 29">
            <a:extLst>
              <a:ext uri="{FF2B5EF4-FFF2-40B4-BE49-F238E27FC236}">
                <a16:creationId xmlns:a16="http://schemas.microsoft.com/office/drawing/2014/main" id="{A9AAFCC5-B901-934B-B3FB-52683E184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416528"/>
              </p:ext>
            </p:extLst>
          </p:nvPr>
        </p:nvGraphicFramePr>
        <p:xfrm>
          <a:off x="4876800" y="1586066"/>
          <a:ext cx="3733800" cy="26236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8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Perangkat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 VPS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Spesifikasi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Operating System</a:t>
                      </a:r>
                      <a:endParaRPr lang="en-US" sz="12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Ubuntu 18.04.2 x64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SSD Disk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25 GB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RAM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 GB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CPU Core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 Core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Traffic Limit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Unlimited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807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QOS </a:t>
                      </a:r>
                      <a:r>
                        <a:rPr lang="en-US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Bandwith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 </a:t>
                      </a:r>
                      <a:r>
                        <a:rPr lang="en-US" sz="11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Mbps</a:t>
                      </a:r>
                      <a:endParaRPr lang="en-US" sz="11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89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332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</a:t>
            </a:r>
            <a:r>
              <a:rPr lang="id-ID" b="1" i="1" dirty="0" err="1">
                <a:solidFill>
                  <a:schemeClr val="accent4"/>
                </a:solidFill>
              </a:rPr>
              <a:t>Content</a:t>
            </a:r>
            <a:r>
              <a:rPr lang="id-ID" b="1" i="1" dirty="0">
                <a:solidFill>
                  <a:schemeClr val="accent4"/>
                </a:solidFill>
              </a:rPr>
              <a:t> </a:t>
            </a:r>
            <a:r>
              <a:rPr lang="id-ID" b="1" i="1" dirty="0" err="1">
                <a:solidFill>
                  <a:schemeClr val="accent4"/>
                </a:solidFill>
              </a:rPr>
              <a:t>Management</a:t>
            </a:r>
            <a:r>
              <a:rPr lang="id-ID" b="1" i="1" dirty="0">
                <a:solidFill>
                  <a:schemeClr val="accent4"/>
                </a:solidFill>
              </a:rPr>
              <a:t> System </a:t>
            </a:r>
            <a:r>
              <a:rPr lang="id-ID" b="1" dirty="0">
                <a:solidFill>
                  <a:schemeClr val="accent4"/>
                </a:solidFill>
              </a:rPr>
              <a:t>(CMS)</a:t>
            </a:r>
            <a:endParaRPr lang="id-ID" b="1" i="1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graphicFrame>
        <p:nvGraphicFramePr>
          <p:cNvPr id="6" name="Table 29">
            <a:extLst>
              <a:ext uri="{FF2B5EF4-FFF2-40B4-BE49-F238E27FC236}">
                <a16:creationId xmlns:a16="http://schemas.microsoft.com/office/drawing/2014/main" id="{263FCB69-F79E-B144-8E0E-428495B58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95809"/>
              </p:ext>
            </p:extLst>
          </p:nvPr>
        </p:nvGraphicFramePr>
        <p:xfrm>
          <a:off x="1133404" y="1228084"/>
          <a:ext cx="6934204" cy="3332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3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35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3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058">
                <a:tc>
                  <a:txBody>
                    <a:bodyPr/>
                    <a:lstStyle/>
                    <a:p>
                      <a:pPr algn="ctr"/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UMKM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Mandiri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UMKM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Hebat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UMKM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Juara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0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Manajemen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Produk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accent6"/>
                          </a:solidFill>
                        </a:rPr>
                        <a:t>√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425BA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0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Manajemen</a:t>
                      </a:r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Pesanan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425BA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425BA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0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LINE Bot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425BA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425BA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425BA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058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Website</a:t>
                      </a:r>
                      <a:endParaRPr lang="en-US" sz="1200" b="1" i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A425BA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A425BA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√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05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Penyimpanan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 MB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250 MB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400 MB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058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Harga</a:t>
                      </a:r>
                      <a:endParaRPr lang="en-US" sz="12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Rp</a:t>
                      </a:r>
                      <a:r>
                        <a:rPr lang="en-US" sz="11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 50.000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Rp</a:t>
                      </a:r>
                      <a:r>
                        <a:rPr lang="en-US" sz="11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 75.000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Rp</a:t>
                      </a:r>
                      <a:r>
                        <a:rPr lang="en-US" sz="1100" b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 125.000</a:t>
                      </a:r>
                    </a:p>
                  </a:txBody>
                  <a:tcPr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6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085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LINE Bot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5E2A55F1-B1AF-2F42-B5C3-B6EDEDB00EF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4059408" y="1219531"/>
            <a:ext cx="4689279" cy="28000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4C32B9E3-8FD7-8149-9514-282D3FC8BEA8}"/>
              </a:ext>
            </a:extLst>
          </p:cNvPr>
          <p:cNvSpPr txBox="1"/>
          <p:nvPr/>
        </p:nvSpPr>
        <p:spPr>
          <a:xfrm>
            <a:off x="494941" y="1047750"/>
            <a:ext cx="3564467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LINE Bot dibangun dengan tujuan untuk dapat membantu UMKM dalam berkomunikasi dengan pelanggan. </a:t>
            </a:r>
          </a:p>
          <a:p>
            <a:pPr>
              <a:lnSpc>
                <a:spcPct val="150000"/>
              </a:lnSpc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Aktivitas – aktivitas yang dapat dilakukan pelanggan pada LINE Bot UMKM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</a:rPr>
              <a:t>diantaranya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 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Melihat informasi katalog produk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Melihat informasi UMKM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Melakukan pemesanan produk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Melakukan konfirmasi pembayaran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Melihat riwayat transaksi</a:t>
            </a:r>
          </a:p>
        </p:txBody>
      </p:sp>
    </p:spTree>
    <p:extLst>
      <p:ext uri="{BB962C8B-B14F-4D97-AF65-F5344CB8AC3E}">
        <p14:creationId xmlns:p14="http://schemas.microsoft.com/office/powerpoint/2010/main" val="172750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LINE Bot (Alur Aktivitas Pada LINE Bot)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78701A66-0B63-1E4D-AA36-A9EA80AFCB1D}"/>
              </a:ext>
            </a:extLst>
          </p:cNvPr>
          <p:cNvGrpSpPr/>
          <p:nvPr/>
        </p:nvGrpSpPr>
        <p:grpSpPr>
          <a:xfrm>
            <a:off x="3810000" y="1352550"/>
            <a:ext cx="853119" cy="650486"/>
            <a:chOff x="793066" y="4555758"/>
            <a:chExt cx="853119" cy="650486"/>
          </a:xfrm>
        </p:grpSpPr>
        <p:pic>
          <p:nvPicPr>
            <p:cNvPr id="10" name="Gambar 9">
              <a:extLst>
                <a:ext uri="{FF2B5EF4-FFF2-40B4-BE49-F238E27FC236}">
                  <a16:creationId xmlns:a16="http://schemas.microsoft.com/office/drawing/2014/main" id="{E66DE230-A08A-7B4A-BDC8-F93E662C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075" y="4555758"/>
              <a:ext cx="417225" cy="432000"/>
            </a:xfrm>
            <a:prstGeom prst="rect">
              <a:avLst/>
            </a:prstGeom>
          </p:spPr>
        </p:pic>
        <p:sp>
          <p:nvSpPr>
            <p:cNvPr id="11" name="Kotak Teks 10">
              <a:extLst>
                <a:ext uri="{FF2B5EF4-FFF2-40B4-BE49-F238E27FC236}">
                  <a16:creationId xmlns:a16="http://schemas.microsoft.com/office/drawing/2014/main" id="{684AB508-1867-3E40-9B38-174EBC35FCC0}"/>
                </a:ext>
              </a:extLst>
            </p:cNvPr>
            <p:cNvSpPr txBox="1"/>
            <p:nvPr/>
          </p:nvSpPr>
          <p:spPr>
            <a:xfrm>
              <a:off x="793066" y="4952328"/>
              <a:ext cx="85311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Pelanggan</a:t>
              </a:r>
              <a:endParaRPr lang="id-ID" sz="105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73" name="Grup 72">
            <a:extLst>
              <a:ext uri="{FF2B5EF4-FFF2-40B4-BE49-F238E27FC236}">
                <a16:creationId xmlns:a16="http://schemas.microsoft.com/office/drawing/2014/main" id="{7878329E-940E-1C46-83FA-70ED0B466A60}"/>
              </a:ext>
            </a:extLst>
          </p:cNvPr>
          <p:cNvGrpSpPr/>
          <p:nvPr/>
        </p:nvGrpSpPr>
        <p:grpSpPr>
          <a:xfrm>
            <a:off x="5443232" y="1352550"/>
            <a:ext cx="1141659" cy="709661"/>
            <a:chOff x="3462032" y="1407342"/>
            <a:chExt cx="1141659" cy="709661"/>
          </a:xfrm>
        </p:grpSpPr>
        <p:sp>
          <p:nvSpPr>
            <p:cNvPr id="12" name="Kotak Teks 11">
              <a:extLst>
                <a:ext uri="{FF2B5EF4-FFF2-40B4-BE49-F238E27FC236}">
                  <a16:creationId xmlns:a16="http://schemas.microsoft.com/office/drawing/2014/main" id="{36D4CCBD-56F8-DD4F-9064-9D603F72F341}"/>
                </a:ext>
              </a:extLst>
            </p:cNvPr>
            <p:cNvSpPr txBox="1"/>
            <p:nvPr/>
          </p:nvSpPr>
          <p:spPr>
            <a:xfrm>
              <a:off x="3462032" y="1863087"/>
              <a:ext cx="114165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Katalog Produk</a:t>
              </a:r>
              <a:endParaRPr lang="id-ID" sz="1050" b="1" dirty="0">
                <a:latin typeface="Raleway" panose="020B0003030101060003" pitchFamily="34" charset="0"/>
              </a:endParaRPr>
            </a:p>
          </p:txBody>
        </p:sp>
        <p:pic>
          <p:nvPicPr>
            <p:cNvPr id="13" name="Gambar 12">
              <a:extLst>
                <a:ext uri="{FF2B5EF4-FFF2-40B4-BE49-F238E27FC236}">
                  <a16:creationId xmlns:a16="http://schemas.microsoft.com/office/drawing/2014/main" id="{3DDCBA44-50C4-324A-A42E-DE6E83F60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6862" y="1407342"/>
              <a:ext cx="432000" cy="432000"/>
            </a:xfrm>
            <a:prstGeom prst="rect">
              <a:avLst/>
            </a:prstGeom>
          </p:spPr>
        </p:pic>
      </p:grpSp>
      <p:grpSp>
        <p:nvGrpSpPr>
          <p:cNvPr id="75" name="Grup 74">
            <a:extLst>
              <a:ext uri="{FF2B5EF4-FFF2-40B4-BE49-F238E27FC236}">
                <a16:creationId xmlns:a16="http://schemas.microsoft.com/office/drawing/2014/main" id="{252F9DD7-6BBB-7C4B-B04F-D6081F9B847D}"/>
              </a:ext>
            </a:extLst>
          </p:cNvPr>
          <p:cNvGrpSpPr/>
          <p:nvPr/>
        </p:nvGrpSpPr>
        <p:grpSpPr>
          <a:xfrm>
            <a:off x="7346025" y="1369291"/>
            <a:ext cx="771365" cy="681454"/>
            <a:chOff x="5364825" y="1424083"/>
            <a:chExt cx="771365" cy="681454"/>
          </a:xfrm>
        </p:grpSpPr>
        <p:sp>
          <p:nvSpPr>
            <p:cNvPr id="14" name="Kotak Teks 13">
              <a:extLst>
                <a:ext uri="{FF2B5EF4-FFF2-40B4-BE49-F238E27FC236}">
                  <a16:creationId xmlns:a16="http://schemas.microsoft.com/office/drawing/2014/main" id="{02AC5EEA-BFCF-5B49-A03F-29558EE8195C}"/>
                </a:ext>
              </a:extLst>
            </p:cNvPr>
            <p:cNvSpPr txBox="1"/>
            <p:nvPr/>
          </p:nvSpPr>
          <p:spPr>
            <a:xfrm>
              <a:off x="5364825" y="1851621"/>
              <a:ext cx="7713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Transaksi</a:t>
              </a:r>
            </a:p>
          </p:txBody>
        </p:sp>
        <p:pic>
          <p:nvPicPr>
            <p:cNvPr id="15" name="Gambar 14">
              <a:extLst>
                <a:ext uri="{FF2B5EF4-FFF2-40B4-BE49-F238E27FC236}">
                  <a16:creationId xmlns:a16="http://schemas.microsoft.com/office/drawing/2014/main" id="{8729FD10-64F9-404A-8306-C1125145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3353" y="1424083"/>
              <a:ext cx="432000" cy="432000"/>
            </a:xfrm>
            <a:prstGeom prst="rect">
              <a:avLst/>
            </a:prstGeom>
          </p:spPr>
        </p:pic>
      </p:grpSp>
      <p:grpSp>
        <p:nvGrpSpPr>
          <p:cNvPr id="80" name="Grup 79">
            <a:extLst>
              <a:ext uri="{FF2B5EF4-FFF2-40B4-BE49-F238E27FC236}">
                <a16:creationId xmlns:a16="http://schemas.microsoft.com/office/drawing/2014/main" id="{15CFAE72-A845-3D45-8C25-C6CCB5621ED1}"/>
              </a:ext>
            </a:extLst>
          </p:cNvPr>
          <p:cNvGrpSpPr/>
          <p:nvPr/>
        </p:nvGrpSpPr>
        <p:grpSpPr>
          <a:xfrm>
            <a:off x="5346294" y="2599135"/>
            <a:ext cx="1261884" cy="700004"/>
            <a:chOff x="3365094" y="2653927"/>
            <a:chExt cx="1261884" cy="700004"/>
          </a:xfrm>
        </p:grpSpPr>
        <p:sp>
          <p:nvSpPr>
            <p:cNvPr id="16" name="Kotak Teks 15">
              <a:extLst>
                <a:ext uri="{FF2B5EF4-FFF2-40B4-BE49-F238E27FC236}">
                  <a16:creationId xmlns:a16="http://schemas.microsoft.com/office/drawing/2014/main" id="{8C68E707-8274-4D4E-8265-5D9FAC897FC4}"/>
                </a:ext>
              </a:extLst>
            </p:cNvPr>
            <p:cNvSpPr txBox="1"/>
            <p:nvPr/>
          </p:nvSpPr>
          <p:spPr>
            <a:xfrm>
              <a:off x="3365094" y="3100015"/>
              <a:ext cx="126188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 err="1">
                  <a:latin typeface="Raleway" panose="020B0003030101060003" pitchFamily="34" charset="0"/>
                </a:rPr>
                <a:t>Note</a:t>
              </a:r>
              <a:r>
                <a:rPr lang="id-ID" sz="1050" dirty="0">
                  <a:latin typeface="Raleway" panose="020B0003030101060003" pitchFamily="34" charset="0"/>
                </a:rPr>
                <a:t> Pemesanan</a:t>
              </a:r>
            </a:p>
          </p:txBody>
        </p:sp>
        <p:pic>
          <p:nvPicPr>
            <p:cNvPr id="17" name="Gambar 16">
              <a:extLst>
                <a:ext uri="{FF2B5EF4-FFF2-40B4-BE49-F238E27FC236}">
                  <a16:creationId xmlns:a16="http://schemas.microsoft.com/office/drawing/2014/main" id="{CBAC5B1A-5637-1043-B3DD-D58DF9F40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4600" y="2653927"/>
              <a:ext cx="432000" cy="432000"/>
            </a:xfrm>
            <a:prstGeom prst="rect">
              <a:avLst/>
            </a:prstGeom>
          </p:spPr>
        </p:pic>
      </p:grpSp>
      <p:grpSp>
        <p:nvGrpSpPr>
          <p:cNvPr id="82" name="Grup 81">
            <a:extLst>
              <a:ext uri="{FF2B5EF4-FFF2-40B4-BE49-F238E27FC236}">
                <a16:creationId xmlns:a16="http://schemas.microsoft.com/office/drawing/2014/main" id="{5B7AAEE3-1595-3245-8250-E2858ADE27BB}"/>
              </a:ext>
            </a:extLst>
          </p:cNvPr>
          <p:cNvGrpSpPr/>
          <p:nvPr/>
        </p:nvGrpSpPr>
        <p:grpSpPr>
          <a:xfrm>
            <a:off x="7567407" y="2544492"/>
            <a:ext cx="973343" cy="718108"/>
            <a:chOff x="5586207" y="2599284"/>
            <a:chExt cx="973343" cy="718108"/>
          </a:xfrm>
        </p:grpSpPr>
        <p:sp>
          <p:nvSpPr>
            <p:cNvPr id="18" name="Kotak Teks 17">
              <a:extLst>
                <a:ext uri="{FF2B5EF4-FFF2-40B4-BE49-F238E27FC236}">
                  <a16:creationId xmlns:a16="http://schemas.microsoft.com/office/drawing/2014/main" id="{35344587-357E-CF4F-9AAA-AB57704C002A}"/>
                </a:ext>
              </a:extLst>
            </p:cNvPr>
            <p:cNvSpPr txBox="1"/>
            <p:nvPr/>
          </p:nvSpPr>
          <p:spPr>
            <a:xfrm>
              <a:off x="5586207" y="3063476"/>
              <a:ext cx="97334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Pembayaran</a:t>
              </a:r>
            </a:p>
          </p:txBody>
        </p:sp>
        <p:pic>
          <p:nvPicPr>
            <p:cNvPr id="19" name="Gambar 18">
              <a:extLst>
                <a:ext uri="{FF2B5EF4-FFF2-40B4-BE49-F238E27FC236}">
                  <a16:creationId xmlns:a16="http://schemas.microsoft.com/office/drawing/2014/main" id="{05F24BD7-E673-C34F-8A2C-D824A73CA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1234" y="2599284"/>
              <a:ext cx="432000" cy="432000"/>
            </a:xfrm>
            <a:prstGeom prst="rect">
              <a:avLst/>
            </a:prstGeom>
          </p:spPr>
        </p:pic>
      </p:grpSp>
      <p:grpSp>
        <p:nvGrpSpPr>
          <p:cNvPr id="79" name="Grup 78">
            <a:extLst>
              <a:ext uri="{FF2B5EF4-FFF2-40B4-BE49-F238E27FC236}">
                <a16:creationId xmlns:a16="http://schemas.microsoft.com/office/drawing/2014/main" id="{19A1D716-9487-C643-B667-4B0FAF60545F}"/>
              </a:ext>
            </a:extLst>
          </p:cNvPr>
          <p:cNvGrpSpPr/>
          <p:nvPr/>
        </p:nvGrpSpPr>
        <p:grpSpPr>
          <a:xfrm>
            <a:off x="3675612" y="2590906"/>
            <a:ext cx="1244251" cy="708233"/>
            <a:chOff x="1694412" y="2645698"/>
            <a:chExt cx="1244251" cy="708233"/>
          </a:xfrm>
        </p:grpSpPr>
        <p:sp>
          <p:nvSpPr>
            <p:cNvPr id="20" name="Kotak Teks 19">
              <a:extLst>
                <a:ext uri="{FF2B5EF4-FFF2-40B4-BE49-F238E27FC236}">
                  <a16:creationId xmlns:a16="http://schemas.microsoft.com/office/drawing/2014/main" id="{EEA79751-0073-A948-B8A5-4536423BC71B}"/>
                </a:ext>
              </a:extLst>
            </p:cNvPr>
            <p:cNvSpPr txBox="1"/>
            <p:nvPr/>
          </p:nvSpPr>
          <p:spPr>
            <a:xfrm>
              <a:off x="1694412" y="3100015"/>
              <a:ext cx="12442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Riwayat Pesanan</a:t>
              </a:r>
              <a:endParaRPr lang="id-ID" sz="1050" b="1" dirty="0">
                <a:latin typeface="Raleway" panose="020B0003030101060003" pitchFamily="34" charset="0"/>
              </a:endParaRPr>
            </a:p>
          </p:txBody>
        </p:sp>
        <p:grpSp>
          <p:nvGrpSpPr>
            <p:cNvPr id="21" name="Grup 20">
              <a:extLst>
                <a:ext uri="{FF2B5EF4-FFF2-40B4-BE49-F238E27FC236}">
                  <a16:creationId xmlns:a16="http://schemas.microsoft.com/office/drawing/2014/main" id="{A2E3040D-0AAD-4849-A108-D78C2ADD5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3120" y="2645698"/>
              <a:ext cx="433004" cy="432000"/>
              <a:chOff x="2827087" y="2359690"/>
              <a:chExt cx="689391" cy="687793"/>
            </a:xfrm>
          </p:grpSpPr>
          <p:pic>
            <p:nvPicPr>
              <p:cNvPr id="22" name="Gambar 21">
                <a:extLst>
                  <a:ext uri="{FF2B5EF4-FFF2-40B4-BE49-F238E27FC236}">
                    <a16:creationId xmlns:a16="http://schemas.microsoft.com/office/drawing/2014/main" id="{D77336ED-1B6C-CA45-A798-9B50D0D83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7087" y="235969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23" name="Gambar 22">
                <a:extLst>
                  <a:ext uri="{FF2B5EF4-FFF2-40B4-BE49-F238E27FC236}">
                    <a16:creationId xmlns:a16="http://schemas.microsoft.com/office/drawing/2014/main" id="{31803EA2-DCBA-2F4F-B35A-36AA51BB5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6478" y="2507483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84" name="Grup 83">
            <a:extLst>
              <a:ext uri="{FF2B5EF4-FFF2-40B4-BE49-F238E27FC236}">
                <a16:creationId xmlns:a16="http://schemas.microsoft.com/office/drawing/2014/main" id="{81ABC638-8D41-774B-BBFD-6BCAB8D51952}"/>
              </a:ext>
            </a:extLst>
          </p:cNvPr>
          <p:cNvGrpSpPr/>
          <p:nvPr/>
        </p:nvGrpSpPr>
        <p:grpSpPr>
          <a:xfrm>
            <a:off x="6085122" y="3892821"/>
            <a:ext cx="1667444" cy="681537"/>
            <a:chOff x="4103922" y="3947613"/>
            <a:chExt cx="1667444" cy="681537"/>
          </a:xfrm>
        </p:grpSpPr>
        <p:sp>
          <p:nvSpPr>
            <p:cNvPr id="24" name="Kotak Teks 23">
              <a:extLst>
                <a:ext uri="{FF2B5EF4-FFF2-40B4-BE49-F238E27FC236}">
                  <a16:creationId xmlns:a16="http://schemas.microsoft.com/office/drawing/2014/main" id="{619F7934-6F16-4E47-A354-C2BBF20FA40B}"/>
                </a:ext>
              </a:extLst>
            </p:cNvPr>
            <p:cNvSpPr txBox="1"/>
            <p:nvPr/>
          </p:nvSpPr>
          <p:spPr>
            <a:xfrm>
              <a:off x="4103922" y="4375234"/>
              <a:ext cx="166744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Konfirmasi Pembayaran</a:t>
              </a:r>
            </a:p>
          </p:txBody>
        </p:sp>
        <p:pic>
          <p:nvPicPr>
            <p:cNvPr id="25" name="Gambar 24">
              <a:extLst>
                <a:ext uri="{FF2B5EF4-FFF2-40B4-BE49-F238E27FC236}">
                  <a16:creationId xmlns:a16="http://schemas.microsoft.com/office/drawing/2014/main" id="{876D9784-58F7-BD45-9412-EB091A346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69737" y="3947613"/>
              <a:ext cx="432000" cy="432000"/>
            </a:xfrm>
            <a:prstGeom prst="rect">
              <a:avLst/>
            </a:prstGeom>
          </p:spPr>
        </p:pic>
      </p:grpSp>
      <p:grpSp>
        <p:nvGrpSpPr>
          <p:cNvPr id="31" name="Grup 30">
            <a:extLst>
              <a:ext uri="{FF2B5EF4-FFF2-40B4-BE49-F238E27FC236}">
                <a16:creationId xmlns:a16="http://schemas.microsoft.com/office/drawing/2014/main" id="{A1C765C9-F88D-674E-948D-8866A3706919}"/>
              </a:ext>
            </a:extLst>
          </p:cNvPr>
          <p:cNvGrpSpPr/>
          <p:nvPr/>
        </p:nvGrpSpPr>
        <p:grpSpPr>
          <a:xfrm>
            <a:off x="5197423" y="2441628"/>
            <a:ext cx="3445941" cy="925358"/>
            <a:chOff x="3327903" y="1494394"/>
            <a:chExt cx="2791538" cy="3133400"/>
          </a:xfrm>
        </p:grpSpPr>
        <p:cxnSp>
          <p:nvCxnSpPr>
            <p:cNvPr id="32" name="Konektor Lurus 31">
              <a:extLst>
                <a:ext uri="{FF2B5EF4-FFF2-40B4-BE49-F238E27FC236}">
                  <a16:creationId xmlns:a16="http://schemas.microsoft.com/office/drawing/2014/main" id="{B8C957CB-BAA5-2743-B37E-09AA6DD865C6}"/>
                </a:ext>
              </a:extLst>
            </p:cNvPr>
            <p:cNvCxnSpPr/>
            <p:nvPr/>
          </p:nvCxnSpPr>
          <p:spPr>
            <a:xfrm>
              <a:off x="3327903" y="1494394"/>
              <a:ext cx="0" cy="3111859"/>
            </a:xfrm>
            <a:prstGeom prst="line">
              <a:avLst/>
            </a:prstGeom>
            <a:ln w="952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Konektor Lurus 32">
              <a:extLst>
                <a:ext uri="{FF2B5EF4-FFF2-40B4-BE49-F238E27FC236}">
                  <a16:creationId xmlns:a16="http://schemas.microsoft.com/office/drawing/2014/main" id="{3663D96E-3B4B-9A4D-8876-9DBCF68983C6}"/>
                </a:ext>
              </a:extLst>
            </p:cNvPr>
            <p:cNvCxnSpPr>
              <a:cxnSpLocks/>
            </p:cNvCxnSpPr>
            <p:nvPr/>
          </p:nvCxnSpPr>
          <p:spPr>
            <a:xfrm>
              <a:off x="3327903" y="1494394"/>
              <a:ext cx="2791538" cy="0"/>
            </a:xfrm>
            <a:prstGeom prst="line">
              <a:avLst/>
            </a:prstGeom>
            <a:ln w="952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Konektor Lurus 33">
              <a:extLst>
                <a:ext uri="{FF2B5EF4-FFF2-40B4-BE49-F238E27FC236}">
                  <a16:creationId xmlns:a16="http://schemas.microsoft.com/office/drawing/2014/main" id="{1C414841-BFE6-3B41-89FE-1C469E5A35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9441" y="1494394"/>
              <a:ext cx="0" cy="3111859"/>
            </a:xfrm>
            <a:prstGeom prst="line">
              <a:avLst/>
            </a:prstGeom>
            <a:ln w="952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Konektor Lurus 34">
              <a:extLst>
                <a:ext uri="{FF2B5EF4-FFF2-40B4-BE49-F238E27FC236}">
                  <a16:creationId xmlns:a16="http://schemas.microsoft.com/office/drawing/2014/main" id="{4990F914-439B-D944-9895-F72C4E3E2F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7903" y="4606254"/>
              <a:ext cx="2791538" cy="21540"/>
            </a:xfrm>
            <a:prstGeom prst="line">
              <a:avLst/>
            </a:prstGeom>
            <a:ln w="9525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up 80">
            <a:extLst>
              <a:ext uri="{FF2B5EF4-FFF2-40B4-BE49-F238E27FC236}">
                <a16:creationId xmlns:a16="http://schemas.microsoft.com/office/drawing/2014/main" id="{51439F77-D952-E541-8547-372BEDC8DC1A}"/>
              </a:ext>
            </a:extLst>
          </p:cNvPr>
          <p:cNvGrpSpPr/>
          <p:nvPr/>
        </p:nvGrpSpPr>
        <p:grpSpPr>
          <a:xfrm>
            <a:off x="6338564" y="2583686"/>
            <a:ext cx="1228843" cy="264711"/>
            <a:chOff x="4357364" y="2638478"/>
            <a:chExt cx="1228843" cy="264711"/>
          </a:xfrm>
        </p:grpSpPr>
        <p:cxnSp>
          <p:nvCxnSpPr>
            <p:cNvPr id="30" name="Konektor Panah Lurus 29">
              <a:extLst>
                <a:ext uri="{FF2B5EF4-FFF2-40B4-BE49-F238E27FC236}">
                  <a16:creationId xmlns:a16="http://schemas.microsoft.com/office/drawing/2014/main" id="{C1364D62-6813-9F4D-9A84-EB8D2607DE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7364" y="2891401"/>
              <a:ext cx="1228843" cy="117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Kotak Teks 42">
              <a:extLst>
                <a:ext uri="{FF2B5EF4-FFF2-40B4-BE49-F238E27FC236}">
                  <a16:creationId xmlns:a16="http://schemas.microsoft.com/office/drawing/2014/main" id="{1EF731EB-A205-5243-9E0A-32EC2C081AC5}"/>
                </a:ext>
              </a:extLst>
            </p:cNvPr>
            <p:cNvSpPr txBox="1"/>
            <p:nvPr/>
          </p:nvSpPr>
          <p:spPr>
            <a:xfrm>
              <a:off x="4543571" y="2638478"/>
              <a:ext cx="864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Melakukan</a:t>
              </a:r>
            </a:p>
          </p:txBody>
        </p:sp>
      </p:grpSp>
      <p:grpSp>
        <p:nvGrpSpPr>
          <p:cNvPr id="83" name="Grup 82">
            <a:extLst>
              <a:ext uri="{FF2B5EF4-FFF2-40B4-BE49-F238E27FC236}">
                <a16:creationId xmlns:a16="http://schemas.microsoft.com/office/drawing/2014/main" id="{B07840BC-278B-A74A-8D17-3E74BC82F673}"/>
              </a:ext>
            </a:extLst>
          </p:cNvPr>
          <p:cNvGrpSpPr/>
          <p:nvPr/>
        </p:nvGrpSpPr>
        <p:grpSpPr>
          <a:xfrm>
            <a:off x="6866937" y="3357352"/>
            <a:ext cx="895033" cy="417416"/>
            <a:chOff x="4885737" y="3412144"/>
            <a:chExt cx="895033" cy="417416"/>
          </a:xfrm>
        </p:grpSpPr>
        <p:cxnSp>
          <p:nvCxnSpPr>
            <p:cNvPr id="37" name="Konektor Panah Lurus 36">
              <a:extLst>
                <a:ext uri="{FF2B5EF4-FFF2-40B4-BE49-F238E27FC236}">
                  <a16:creationId xmlns:a16="http://schemas.microsoft.com/office/drawing/2014/main" id="{37777718-2A61-234A-8D02-A932EBE18894}"/>
                </a:ext>
              </a:extLst>
            </p:cNvPr>
            <p:cNvCxnSpPr>
              <a:cxnSpLocks/>
            </p:cNvCxnSpPr>
            <p:nvPr/>
          </p:nvCxnSpPr>
          <p:spPr>
            <a:xfrm>
              <a:off x="4885737" y="3412144"/>
              <a:ext cx="0" cy="4174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Kotak Teks 43">
              <a:extLst>
                <a:ext uri="{FF2B5EF4-FFF2-40B4-BE49-F238E27FC236}">
                  <a16:creationId xmlns:a16="http://schemas.microsoft.com/office/drawing/2014/main" id="{A380B225-52C8-4145-B79C-D2B05FB394A4}"/>
                </a:ext>
              </a:extLst>
            </p:cNvPr>
            <p:cNvSpPr txBox="1"/>
            <p:nvPr/>
          </p:nvSpPr>
          <p:spPr>
            <a:xfrm>
              <a:off x="4916431" y="3511772"/>
              <a:ext cx="864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Melakukan</a:t>
              </a:r>
            </a:p>
          </p:txBody>
        </p:sp>
      </p:grpSp>
      <p:grpSp>
        <p:nvGrpSpPr>
          <p:cNvPr id="72" name="Grup 71">
            <a:extLst>
              <a:ext uri="{FF2B5EF4-FFF2-40B4-BE49-F238E27FC236}">
                <a16:creationId xmlns:a16="http://schemas.microsoft.com/office/drawing/2014/main" id="{871D97C3-57E0-D441-9E9F-5908919B6F10}"/>
              </a:ext>
            </a:extLst>
          </p:cNvPr>
          <p:cNvGrpSpPr/>
          <p:nvPr/>
        </p:nvGrpSpPr>
        <p:grpSpPr>
          <a:xfrm>
            <a:off x="4531081" y="1360506"/>
            <a:ext cx="1045096" cy="253916"/>
            <a:chOff x="2549881" y="1415298"/>
            <a:chExt cx="1045096" cy="253916"/>
          </a:xfrm>
        </p:grpSpPr>
        <p:sp>
          <p:nvSpPr>
            <p:cNvPr id="39" name="Kotak Teks 38">
              <a:extLst>
                <a:ext uri="{FF2B5EF4-FFF2-40B4-BE49-F238E27FC236}">
                  <a16:creationId xmlns:a16="http://schemas.microsoft.com/office/drawing/2014/main" id="{FB6AA391-535E-4241-AAD1-6FB715D30A0D}"/>
                </a:ext>
              </a:extLst>
            </p:cNvPr>
            <p:cNvSpPr txBox="1"/>
            <p:nvPr/>
          </p:nvSpPr>
          <p:spPr>
            <a:xfrm>
              <a:off x="2730638" y="1415298"/>
              <a:ext cx="864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Melihat</a:t>
              </a:r>
              <a:endParaRPr lang="id-ID" sz="1050" b="1" dirty="0">
                <a:latin typeface="Raleway" panose="020B0003030101060003" pitchFamily="34" charset="0"/>
              </a:endParaRPr>
            </a:p>
          </p:txBody>
        </p:sp>
        <p:cxnSp>
          <p:nvCxnSpPr>
            <p:cNvPr id="49" name="Konektor Panah Lurus 48">
              <a:extLst>
                <a:ext uri="{FF2B5EF4-FFF2-40B4-BE49-F238E27FC236}">
                  <a16:creationId xmlns:a16="http://schemas.microsoft.com/office/drawing/2014/main" id="{E73BD1A3-5EC1-4343-A941-D7BC302DBB3A}"/>
                </a:ext>
              </a:extLst>
            </p:cNvPr>
            <p:cNvCxnSpPr>
              <a:cxnSpLocks/>
            </p:cNvCxnSpPr>
            <p:nvPr/>
          </p:nvCxnSpPr>
          <p:spPr>
            <a:xfrm>
              <a:off x="2549881" y="1640083"/>
              <a:ext cx="1045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up 73">
            <a:extLst>
              <a:ext uri="{FF2B5EF4-FFF2-40B4-BE49-F238E27FC236}">
                <a16:creationId xmlns:a16="http://schemas.microsoft.com/office/drawing/2014/main" id="{22153897-9BF3-F942-A4AE-0FDCDFCB8F98}"/>
              </a:ext>
            </a:extLst>
          </p:cNvPr>
          <p:cNvGrpSpPr/>
          <p:nvPr/>
        </p:nvGrpSpPr>
        <p:grpSpPr>
          <a:xfrm>
            <a:off x="6479377" y="1370637"/>
            <a:ext cx="866648" cy="253916"/>
            <a:chOff x="4498177" y="1425429"/>
            <a:chExt cx="866648" cy="253916"/>
          </a:xfrm>
        </p:grpSpPr>
        <p:cxnSp>
          <p:nvCxnSpPr>
            <p:cNvPr id="27" name="Konektor Panah Lurus 26">
              <a:extLst>
                <a:ext uri="{FF2B5EF4-FFF2-40B4-BE49-F238E27FC236}">
                  <a16:creationId xmlns:a16="http://schemas.microsoft.com/office/drawing/2014/main" id="{0A70B5CA-1706-534E-AF83-171CE92DE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3563" y="1642185"/>
              <a:ext cx="851262" cy="81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Kotak Teks 53">
              <a:extLst>
                <a:ext uri="{FF2B5EF4-FFF2-40B4-BE49-F238E27FC236}">
                  <a16:creationId xmlns:a16="http://schemas.microsoft.com/office/drawing/2014/main" id="{823802A4-EBBE-1444-A265-5DE2C49DDA7A}"/>
                </a:ext>
              </a:extLst>
            </p:cNvPr>
            <p:cNvSpPr txBox="1"/>
            <p:nvPr/>
          </p:nvSpPr>
          <p:spPr>
            <a:xfrm>
              <a:off x="4498177" y="1425429"/>
              <a:ext cx="864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Melakukan</a:t>
              </a:r>
              <a:endParaRPr lang="id-ID" sz="105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78" name="Grup 77">
            <a:extLst>
              <a:ext uri="{FF2B5EF4-FFF2-40B4-BE49-F238E27FC236}">
                <a16:creationId xmlns:a16="http://schemas.microsoft.com/office/drawing/2014/main" id="{BDF18FB1-0CA5-5A4F-B912-26838980EBEA}"/>
              </a:ext>
            </a:extLst>
          </p:cNvPr>
          <p:cNvGrpSpPr/>
          <p:nvPr/>
        </p:nvGrpSpPr>
        <p:grpSpPr>
          <a:xfrm>
            <a:off x="4214286" y="2025353"/>
            <a:ext cx="878860" cy="490454"/>
            <a:chOff x="2233086" y="2025353"/>
            <a:chExt cx="878860" cy="490454"/>
          </a:xfrm>
        </p:grpSpPr>
        <p:cxnSp>
          <p:nvCxnSpPr>
            <p:cNvPr id="55" name="Konektor Panah Lurus 54">
              <a:extLst>
                <a:ext uri="{FF2B5EF4-FFF2-40B4-BE49-F238E27FC236}">
                  <a16:creationId xmlns:a16="http://schemas.microsoft.com/office/drawing/2014/main" id="{AE2487DE-7669-4843-9D9B-5196F7044C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33086" y="2025353"/>
              <a:ext cx="3939" cy="490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Kotak Teks 57">
              <a:extLst>
                <a:ext uri="{FF2B5EF4-FFF2-40B4-BE49-F238E27FC236}">
                  <a16:creationId xmlns:a16="http://schemas.microsoft.com/office/drawing/2014/main" id="{D1E579E8-FB6B-944E-8D6B-A0156F586FA1}"/>
                </a:ext>
              </a:extLst>
            </p:cNvPr>
            <p:cNvSpPr txBox="1"/>
            <p:nvPr/>
          </p:nvSpPr>
          <p:spPr>
            <a:xfrm>
              <a:off x="2247607" y="2136464"/>
              <a:ext cx="8643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Melihat</a:t>
              </a:r>
              <a:endParaRPr lang="id-ID" sz="1050" b="1" dirty="0">
                <a:latin typeface="Raleway" panose="020B0003030101060003" pitchFamily="34" charset="0"/>
              </a:endParaRPr>
            </a:p>
          </p:txBody>
        </p:sp>
      </p:grpSp>
      <p:grpSp>
        <p:nvGrpSpPr>
          <p:cNvPr id="77" name="Grup 76">
            <a:extLst>
              <a:ext uri="{FF2B5EF4-FFF2-40B4-BE49-F238E27FC236}">
                <a16:creationId xmlns:a16="http://schemas.microsoft.com/office/drawing/2014/main" id="{0BE69C72-1420-5E47-8BFF-AF8AE2CDBB54}"/>
              </a:ext>
            </a:extLst>
          </p:cNvPr>
          <p:cNvGrpSpPr/>
          <p:nvPr/>
        </p:nvGrpSpPr>
        <p:grpSpPr>
          <a:xfrm>
            <a:off x="4570598" y="2606777"/>
            <a:ext cx="1045096" cy="253916"/>
            <a:chOff x="2589398" y="2661569"/>
            <a:chExt cx="1045096" cy="253916"/>
          </a:xfrm>
        </p:grpSpPr>
        <p:sp>
          <p:nvSpPr>
            <p:cNvPr id="42" name="Kotak Teks 41">
              <a:extLst>
                <a:ext uri="{FF2B5EF4-FFF2-40B4-BE49-F238E27FC236}">
                  <a16:creationId xmlns:a16="http://schemas.microsoft.com/office/drawing/2014/main" id="{45724DA8-EA36-F947-B564-13715A402493}"/>
                </a:ext>
              </a:extLst>
            </p:cNvPr>
            <p:cNvSpPr txBox="1"/>
            <p:nvPr/>
          </p:nvSpPr>
          <p:spPr>
            <a:xfrm>
              <a:off x="2679776" y="2661569"/>
              <a:ext cx="8114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Melihat</a:t>
              </a:r>
              <a:endParaRPr lang="id-ID" sz="1050" b="1" dirty="0">
                <a:latin typeface="Raleway" panose="020B0003030101060003" pitchFamily="34" charset="0"/>
              </a:endParaRPr>
            </a:p>
          </p:txBody>
        </p:sp>
        <p:cxnSp>
          <p:nvCxnSpPr>
            <p:cNvPr id="59" name="Konektor Panah Lurus 58">
              <a:extLst>
                <a:ext uri="{FF2B5EF4-FFF2-40B4-BE49-F238E27FC236}">
                  <a16:creationId xmlns:a16="http://schemas.microsoft.com/office/drawing/2014/main" id="{6AD2BA79-5585-654A-983E-F5496E260CE5}"/>
                </a:ext>
              </a:extLst>
            </p:cNvPr>
            <p:cNvCxnSpPr>
              <a:cxnSpLocks/>
            </p:cNvCxnSpPr>
            <p:nvPr/>
          </p:nvCxnSpPr>
          <p:spPr>
            <a:xfrm>
              <a:off x="2589398" y="2908112"/>
              <a:ext cx="10450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up 75">
            <a:extLst>
              <a:ext uri="{FF2B5EF4-FFF2-40B4-BE49-F238E27FC236}">
                <a16:creationId xmlns:a16="http://schemas.microsoft.com/office/drawing/2014/main" id="{3C3F88B0-18ED-2B49-BC91-9D8D94EA841F}"/>
              </a:ext>
            </a:extLst>
          </p:cNvPr>
          <p:cNvGrpSpPr/>
          <p:nvPr/>
        </p:nvGrpSpPr>
        <p:grpSpPr>
          <a:xfrm>
            <a:off x="5904566" y="1973567"/>
            <a:ext cx="1769908" cy="548390"/>
            <a:chOff x="4374232" y="1973567"/>
            <a:chExt cx="1769908" cy="548390"/>
          </a:xfrm>
        </p:grpSpPr>
        <p:sp>
          <p:nvSpPr>
            <p:cNvPr id="40" name="Kotak Teks 39">
              <a:extLst>
                <a:ext uri="{FF2B5EF4-FFF2-40B4-BE49-F238E27FC236}">
                  <a16:creationId xmlns:a16="http://schemas.microsoft.com/office/drawing/2014/main" id="{3AE2FEFD-8C43-5545-B128-12F577C1ADF2}"/>
                </a:ext>
              </a:extLst>
            </p:cNvPr>
            <p:cNvSpPr txBox="1"/>
            <p:nvPr/>
          </p:nvSpPr>
          <p:spPr>
            <a:xfrm>
              <a:off x="4431466" y="2183708"/>
              <a:ext cx="81144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50" dirty="0">
                  <a:latin typeface="Raleway" panose="020B0003030101060003" pitchFamily="34" charset="0"/>
                </a:rPr>
                <a:t>Menerima</a:t>
              </a:r>
              <a:endParaRPr lang="id-ID" sz="1050" b="1" dirty="0">
                <a:latin typeface="Raleway" panose="020B0003030101060003" pitchFamily="34" charset="0"/>
              </a:endParaRPr>
            </a:p>
          </p:txBody>
        </p:sp>
        <p:cxnSp>
          <p:nvCxnSpPr>
            <p:cNvPr id="61" name="Konektor Siku 60">
              <a:extLst>
                <a:ext uri="{FF2B5EF4-FFF2-40B4-BE49-F238E27FC236}">
                  <a16:creationId xmlns:a16="http://schemas.microsoft.com/office/drawing/2014/main" id="{74718875-AA6A-AD4F-8D3F-35160FA0CB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984991" y="1362808"/>
              <a:ext cx="548390" cy="176990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Gambar 84">
            <a:extLst>
              <a:ext uri="{FF2B5EF4-FFF2-40B4-BE49-F238E27FC236}">
                <a16:creationId xmlns:a16="http://schemas.microsoft.com/office/drawing/2014/main" id="{9A55B235-B7AE-CC4E-9064-31D25C49A882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147869" y="1784550"/>
            <a:ext cx="3419945" cy="2042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Gambar 59">
            <a:extLst>
              <a:ext uri="{FF2B5EF4-FFF2-40B4-BE49-F238E27FC236}">
                <a16:creationId xmlns:a16="http://schemas.microsoft.com/office/drawing/2014/main" id="{F9C86932-15AE-3A4D-9481-DFC48D0C09BB}"/>
              </a:ext>
            </a:extLst>
          </p:cNvPr>
          <p:cNvPicPr/>
          <p:nvPr/>
        </p:nvPicPr>
        <p:blipFill rotWithShape="1"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147868" y="1794092"/>
            <a:ext cx="3419945" cy="2042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Gambar 61">
            <a:extLst>
              <a:ext uri="{FF2B5EF4-FFF2-40B4-BE49-F238E27FC236}">
                <a16:creationId xmlns:a16="http://schemas.microsoft.com/office/drawing/2014/main" id="{1CE862AE-A6D7-0848-AC93-45458FCA5917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8" t="49226" r="28792" b="30998"/>
          <a:stretch/>
        </p:blipFill>
        <p:spPr bwMode="auto">
          <a:xfrm>
            <a:off x="1956283" y="2696455"/>
            <a:ext cx="1244117" cy="6608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465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LINE </a:t>
            </a:r>
            <a:r>
              <a:rPr lang="id-ID" b="1" i="1" dirty="0" err="1">
                <a:solidFill>
                  <a:schemeClr val="accent4"/>
                </a:solidFill>
              </a:rPr>
              <a:t>Messaging</a:t>
            </a:r>
            <a:r>
              <a:rPr lang="id-ID" b="1" i="1" dirty="0">
                <a:solidFill>
                  <a:schemeClr val="accent4"/>
                </a:solidFill>
              </a:rPr>
              <a:t> </a:t>
            </a:r>
            <a:r>
              <a:rPr lang="id-ID" b="1" dirty="0">
                <a:solidFill>
                  <a:schemeClr val="accent4"/>
                </a:solidFill>
              </a:rPr>
              <a:t>API</a:t>
            </a:r>
            <a:endParaRPr lang="id-ID" b="1" i="1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C2FFBD03-E985-9144-A329-F9E35D33209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4556672" y="1356858"/>
            <a:ext cx="4183549" cy="249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8FCC5A62-68B4-9B47-8C17-F16074E4A9D1}"/>
              </a:ext>
            </a:extLst>
          </p:cNvPr>
          <p:cNvPicPr/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4565139" y="1356858"/>
            <a:ext cx="4183549" cy="249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42EE378D-3DEC-6042-9B25-8CF1F59F45E4}"/>
              </a:ext>
            </a:extLst>
          </p:cNvPr>
          <p:cNvGrpSpPr/>
          <p:nvPr/>
        </p:nvGrpSpPr>
        <p:grpSpPr>
          <a:xfrm>
            <a:off x="5638800" y="2495550"/>
            <a:ext cx="1560321" cy="645068"/>
            <a:chOff x="6216048" y="2129528"/>
            <a:chExt cx="1275524" cy="527327"/>
          </a:xfrm>
        </p:grpSpPr>
        <p:pic>
          <p:nvPicPr>
            <p:cNvPr id="27" name="Gambar 26">
              <a:extLst>
                <a:ext uri="{FF2B5EF4-FFF2-40B4-BE49-F238E27FC236}">
                  <a16:creationId xmlns:a16="http://schemas.microsoft.com/office/drawing/2014/main" id="{22EF6015-B2E1-5E48-A91E-62505FDFFEBA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0" t="52340" r="53793" b="38818"/>
            <a:stretch/>
          </p:blipFill>
          <p:spPr bwMode="auto">
            <a:xfrm>
              <a:off x="6581406" y="2232293"/>
              <a:ext cx="609600" cy="29552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7" name="Grup 16">
              <a:extLst>
                <a:ext uri="{FF2B5EF4-FFF2-40B4-BE49-F238E27FC236}">
                  <a16:creationId xmlns:a16="http://schemas.microsoft.com/office/drawing/2014/main" id="{4D0A8840-F8F1-DF49-BC18-06B941FDE761}"/>
                </a:ext>
              </a:extLst>
            </p:cNvPr>
            <p:cNvGrpSpPr/>
            <p:nvPr/>
          </p:nvGrpSpPr>
          <p:grpSpPr>
            <a:xfrm>
              <a:off x="6216048" y="2190963"/>
              <a:ext cx="460382" cy="336851"/>
              <a:chOff x="1279372" y="1421482"/>
              <a:chExt cx="1134953" cy="83041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29CB13E-48E4-8C47-8701-BC174D1A8B9F}"/>
                  </a:ext>
                </a:extLst>
              </p:cNvPr>
              <p:cNvSpPr/>
              <p:nvPr/>
            </p:nvSpPr>
            <p:spPr>
              <a:xfrm>
                <a:off x="1395167" y="1421482"/>
                <a:ext cx="848412" cy="830419"/>
              </a:xfrm>
              <a:prstGeom prst="ellipse">
                <a:avLst/>
              </a:prstGeom>
              <a:solidFill>
                <a:srgbClr val="4782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5"/>
              </a:p>
            </p:txBody>
          </p:sp>
          <p:sp>
            <p:nvSpPr>
              <p:cNvPr id="19" name="Kotak Teks 18">
                <a:extLst>
                  <a:ext uri="{FF2B5EF4-FFF2-40B4-BE49-F238E27FC236}">
                    <a16:creationId xmlns:a16="http://schemas.microsoft.com/office/drawing/2014/main" id="{3AEA15EC-A1B7-F54D-BE8B-E012017AA2D3}"/>
                  </a:ext>
                </a:extLst>
              </p:cNvPr>
              <p:cNvSpPr txBox="1"/>
              <p:nvPr/>
            </p:nvSpPr>
            <p:spPr>
              <a:xfrm>
                <a:off x="1279372" y="1631683"/>
                <a:ext cx="1134953" cy="531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" b="1" dirty="0" err="1">
                    <a:solidFill>
                      <a:schemeClr val="bg1"/>
                    </a:solidFill>
                    <a:latin typeface="Raleway" panose="020B0003030101060003" pitchFamily="34" charset="0"/>
                  </a:rPr>
                  <a:t>Messaging</a:t>
                </a:r>
                <a:r>
                  <a:rPr lang="id-ID" sz="400" b="1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 </a:t>
                </a:r>
              </a:p>
              <a:p>
                <a:pPr algn="ctr"/>
                <a:r>
                  <a:rPr lang="id-ID" sz="400" b="1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API</a:t>
                </a:r>
              </a:p>
            </p:txBody>
          </p:sp>
        </p:grpSp>
        <p:pic>
          <p:nvPicPr>
            <p:cNvPr id="20" name="Gambar 19">
              <a:extLst>
                <a:ext uri="{FF2B5EF4-FFF2-40B4-BE49-F238E27FC236}">
                  <a16:creationId xmlns:a16="http://schemas.microsoft.com/office/drawing/2014/main" id="{AF97F52F-0EB0-5B47-A2EA-568392D9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47422" y="2129528"/>
              <a:ext cx="344150" cy="527327"/>
            </a:xfrm>
            <a:prstGeom prst="rect">
              <a:avLst/>
            </a:prstGeom>
          </p:spPr>
        </p:pic>
      </p:grpSp>
      <p:sp>
        <p:nvSpPr>
          <p:cNvPr id="28" name="Kotak Teks 27">
            <a:extLst>
              <a:ext uri="{FF2B5EF4-FFF2-40B4-BE49-F238E27FC236}">
                <a16:creationId xmlns:a16="http://schemas.microsoft.com/office/drawing/2014/main" id="{FC61CF3D-D7E4-2B4D-A351-A55BA17AE42D}"/>
              </a:ext>
            </a:extLst>
          </p:cNvPr>
          <p:cNvSpPr txBox="1"/>
          <p:nvPr/>
        </p:nvSpPr>
        <p:spPr>
          <a:xfrm>
            <a:off x="386499" y="135746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1. </a:t>
            </a:r>
            <a:r>
              <a:rPr lang="id-ID" i="1" dirty="0" err="1"/>
              <a:t>Follow</a:t>
            </a:r>
            <a:r>
              <a:rPr lang="id-ID" i="1" dirty="0"/>
              <a:t> Event</a:t>
            </a:r>
            <a:r>
              <a:rPr lang="id-ID" dirty="0"/>
              <a:t> </a:t>
            </a:r>
          </a:p>
        </p:txBody>
      </p:sp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78447D2C-2CB2-6347-9EA0-8D467F307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024283"/>
              </p:ext>
            </p:extLst>
          </p:nvPr>
        </p:nvGraphicFramePr>
        <p:xfrm>
          <a:off x="838200" y="2869621"/>
          <a:ext cx="3124200" cy="137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1345969645"/>
                    </a:ext>
                  </a:extLst>
                </a:gridCol>
              </a:tblGrid>
              <a:tr h="1315085">
                <a:tc>
                  <a:txBody>
                    <a:bodyPr/>
                    <a:lstStyle/>
                    <a:p>
                      <a:pPr marL="19685" algn="l">
                        <a:spcAft>
                          <a:spcPts val="0"/>
                        </a:spcAft>
                      </a:pP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{  </a:t>
                      </a:r>
                      <a:b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</a:b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   "replyToken":"nHuyWiB7yP5Zw...",</a:t>
                      </a:r>
                      <a:b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</a:b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   "</a:t>
                      </a:r>
                      <a:r>
                        <a:rPr lang="id-ID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type</a:t>
                      </a: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":"</a:t>
                      </a:r>
                      <a:r>
                        <a:rPr lang="id-ID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follow</a:t>
                      </a: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",</a:t>
                      </a:r>
                      <a:b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</a:b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   "timestamp":1462629479859,</a:t>
                      </a:r>
                      <a:b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</a:b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   "</a:t>
                      </a:r>
                      <a:r>
                        <a:rPr lang="id-ID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source</a:t>
                      </a: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":{  </a:t>
                      </a:r>
                      <a:b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</a:b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      "</a:t>
                      </a:r>
                      <a:r>
                        <a:rPr lang="id-ID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type</a:t>
                      </a: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":"</a:t>
                      </a:r>
                      <a:r>
                        <a:rPr lang="id-ID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user</a:t>
                      </a: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",</a:t>
                      </a:r>
                      <a:b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</a:b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      "userId":"U4af4980629..."</a:t>
                      </a:r>
                      <a:b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</a:b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   }</a:t>
                      </a:r>
                      <a:b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</a:br>
                      <a:r>
                        <a:rPr lang="id-ID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}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78667"/>
                  </a:ext>
                </a:extLst>
              </a:tr>
            </a:tbl>
          </a:graphicData>
        </a:graphic>
      </p:graphicFrame>
      <p:sp>
        <p:nvSpPr>
          <p:cNvPr id="30" name="Kotak Teks 29">
            <a:extLst>
              <a:ext uri="{FF2B5EF4-FFF2-40B4-BE49-F238E27FC236}">
                <a16:creationId xmlns:a16="http://schemas.microsoft.com/office/drawing/2014/main" id="{BAD2535D-D853-9A42-A0C7-FD892DB7468E}"/>
              </a:ext>
            </a:extLst>
          </p:cNvPr>
          <p:cNvSpPr txBox="1"/>
          <p:nvPr/>
        </p:nvSpPr>
        <p:spPr>
          <a:xfrm>
            <a:off x="728133" y="1809750"/>
            <a:ext cx="39200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i="1" dirty="0">
                <a:solidFill>
                  <a:schemeClr val="bg1">
                    <a:lumMod val="50000"/>
                  </a:schemeClr>
                </a:solidFill>
              </a:rPr>
              <a:t>Event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</a:rPr>
              <a:t>dimana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 LINE Bot pertama kali ditambahkan, </a:t>
            </a:r>
            <a:r>
              <a:rPr lang="id-ID" sz="1400" i="1" dirty="0" err="1">
                <a:solidFill>
                  <a:schemeClr val="bg1">
                    <a:lumMod val="50000"/>
                  </a:schemeClr>
                </a:solidFill>
              </a:rPr>
              <a:t>event</a:t>
            </a:r>
            <a:r>
              <a:rPr lang="id-ID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ini berisi data </a:t>
            </a:r>
            <a:r>
              <a:rPr lang="id-ID" sz="1400" dirty="0" err="1">
                <a:solidFill>
                  <a:schemeClr val="bg1">
                    <a:lumMod val="50000"/>
                  </a:schemeClr>
                </a:solidFill>
              </a:rPr>
              <a:t>userId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 dari pengguna LINE Bot yang nantinya akan disimpan ke dalam </a:t>
            </a:r>
            <a:r>
              <a:rPr lang="id-ID" sz="1400" i="1" dirty="0" err="1">
                <a:solidFill>
                  <a:schemeClr val="bg1">
                    <a:lumMod val="50000"/>
                  </a:schemeClr>
                </a:solidFill>
              </a:rPr>
              <a:t>database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id-ID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07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8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LINE </a:t>
            </a:r>
            <a:r>
              <a:rPr lang="id-ID" b="1" i="1" dirty="0" err="1">
                <a:solidFill>
                  <a:schemeClr val="accent4"/>
                </a:solidFill>
              </a:rPr>
              <a:t>Messaging</a:t>
            </a:r>
            <a:r>
              <a:rPr lang="id-ID" b="1" i="1" dirty="0">
                <a:solidFill>
                  <a:schemeClr val="accent4"/>
                </a:solidFill>
              </a:rPr>
              <a:t> </a:t>
            </a:r>
            <a:r>
              <a:rPr lang="id-ID" b="1" dirty="0">
                <a:solidFill>
                  <a:schemeClr val="accent4"/>
                </a:solidFill>
              </a:rPr>
              <a:t>API</a:t>
            </a:r>
            <a:endParaRPr lang="id-ID" b="1" i="1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FC61CF3D-D7E4-2B4D-A351-A55BA17AE42D}"/>
              </a:ext>
            </a:extLst>
          </p:cNvPr>
          <p:cNvSpPr txBox="1"/>
          <p:nvPr/>
        </p:nvSpPr>
        <p:spPr>
          <a:xfrm>
            <a:off x="386499" y="135746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2. </a:t>
            </a:r>
            <a:r>
              <a:rPr lang="id-ID" i="1" dirty="0" err="1"/>
              <a:t>Postback</a:t>
            </a:r>
            <a:r>
              <a:rPr lang="id-ID" i="1" dirty="0"/>
              <a:t> Event</a:t>
            </a:r>
            <a:r>
              <a:rPr lang="id-ID" dirty="0"/>
              <a:t> </a:t>
            </a:r>
          </a:p>
        </p:txBody>
      </p:sp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78447D2C-2CB2-6347-9EA0-8D467F307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083011"/>
              </p:ext>
            </p:extLst>
          </p:nvPr>
        </p:nvGraphicFramePr>
        <p:xfrm>
          <a:off x="783322" y="2687174"/>
          <a:ext cx="3124200" cy="13150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1345969645"/>
                    </a:ext>
                  </a:extLst>
                </a:gridCol>
              </a:tblGrid>
              <a:tr h="13150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{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"type":"</a:t>
                      </a:r>
                      <a:r>
                        <a:rPr lang="en-US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postback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",     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"replyToken":"b60d432864f44d07...",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"</a:t>
                      </a:r>
                      <a:r>
                        <a:rPr lang="en-US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postback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":{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   "data":"</a:t>
                      </a:r>
                      <a:r>
                        <a:rPr lang="en-US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storeId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=12345”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}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}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78667"/>
                  </a:ext>
                </a:extLst>
              </a:tr>
            </a:tbl>
          </a:graphicData>
        </a:graphic>
      </p:graphicFrame>
      <p:sp>
        <p:nvSpPr>
          <p:cNvPr id="30" name="Kotak Teks 29">
            <a:extLst>
              <a:ext uri="{FF2B5EF4-FFF2-40B4-BE49-F238E27FC236}">
                <a16:creationId xmlns:a16="http://schemas.microsoft.com/office/drawing/2014/main" id="{BAD2535D-D853-9A42-A0C7-FD892DB7468E}"/>
              </a:ext>
            </a:extLst>
          </p:cNvPr>
          <p:cNvSpPr txBox="1"/>
          <p:nvPr/>
        </p:nvSpPr>
        <p:spPr>
          <a:xfrm>
            <a:off x="728133" y="1809750"/>
            <a:ext cx="3920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i="1" dirty="0">
                <a:solidFill>
                  <a:schemeClr val="bg1">
                    <a:lumMod val="50000"/>
                  </a:schemeClr>
                </a:solidFill>
              </a:rPr>
              <a:t>Event 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yang berisikan parameter yang disisipkan pada aksi – aksi yang ada pada LINE Bot</a:t>
            </a:r>
            <a:endParaRPr lang="id-ID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Gambar 15">
            <a:extLst>
              <a:ext uri="{FF2B5EF4-FFF2-40B4-BE49-F238E27FC236}">
                <a16:creationId xmlns:a16="http://schemas.microsoft.com/office/drawing/2014/main" id="{AA150C46-8D22-114D-9D1F-E4EF2A0E573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4556672" y="1356858"/>
            <a:ext cx="4183549" cy="249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2928B27E-5757-9041-A5A7-58CDA260FC0F}"/>
              </a:ext>
            </a:extLst>
          </p:cNvPr>
          <p:cNvPicPr/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4565139" y="1356858"/>
            <a:ext cx="4183549" cy="249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2" name="Grup 21">
            <a:extLst>
              <a:ext uri="{FF2B5EF4-FFF2-40B4-BE49-F238E27FC236}">
                <a16:creationId xmlns:a16="http://schemas.microsoft.com/office/drawing/2014/main" id="{77836906-C14E-7443-9F3F-3128202FB455}"/>
              </a:ext>
            </a:extLst>
          </p:cNvPr>
          <p:cNvGrpSpPr/>
          <p:nvPr/>
        </p:nvGrpSpPr>
        <p:grpSpPr>
          <a:xfrm>
            <a:off x="5638800" y="2495550"/>
            <a:ext cx="1560321" cy="645068"/>
            <a:chOff x="6216048" y="2129528"/>
            <a:chExt cx="1275524" cy="527327"/>
          </a:xfrm>
        </p:grpSpPr>
        <p:pic>
          <p:nvPicPr>
            <p:cNvPr id="23" name="Gambar 22">
              <a:extLst>
                <a:ext uri="{FF2B5EF4-FFF2-40B4-BE49-F238E27FC236}">
                  <a16:creationId xmlns:a16="http://schemas.microsoft.com/office/drawing/2014/main" id="{4D3D6C3A-0969-4945-93DD-B09D72655BD6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0" t="52340" r="53793" b="38818"/>
            <a:stretch/>
          </p:blipFill>
          <p:spPr bwMode="auto">
            <a:xfrm>
              <a:off x="6581406" y="2232293"/>
              <a:ext cx="609600" cy="29552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24" name="Grup 23">
              <a:extLst>
                <a:ext uri="{FF2B5EF4-FFF2-40B4-BE49-F238E27FC236}">
                  <a16:creationId xmlns:a16="http://schemas.microsoft.com/office/drawing/2014/main" id="{ED2E6081-8BFA-B046-AED5-9E91B897F29F}"/>
                </a:ext>
              </a:extLst>
            </p:cNvPr>
            <p:cNvGrpSpPr/>
            <p:nvPr/>
          </p:nvGrpSpPr>
          <p:grpSpPr>
            <a:xfrm>
              <a:off x="6216048" y="2190963"/>
              <a:ext cx="460382" cy="336851"/>
              <a:chOff x="1279372" y="1421482"/>
              <a:chExt cx="1134953" cy="83041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FE518DA-86B3-B749-939D-388097BEAE26}"/>
                  </a:ext>
                </a:extLst>
              </p:cNvPr>
              <p:cNvSpPr/>
              <p:nvPr/>
            </p:nvSpPr>
            <p:spPr>
              <a:xfrm>
                <a:off x="1395167" y="1421482"/>
                <a:ext cx="848412" cy="830419"/>
              </a:xfrm>
              <a:prstGeom prst="ellipse">
                <a:avLst/>
              </a:prstGeom>
              <a:solidFill>
                <a:srgbClr val="4782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5"/>
              </a:p>
            </p:txBody>
          </p:sp>
          <p:sp>
            <p:nvSpPr>
              <p:cNvPr id="31" name="Kotak Teks 30">
                <a:extLst>
                  <a:ext uri="{FF2B5EF4-FFF2-40B4-BE49-F238E27FC236}">
                    <a16:creationId xmlns:a16="http://schemas.microsoft.com/office/drawing/2014/main" id="{5975A85D-4E6B-CE4F-8CAD-998A08B1098B}"/>
                  </a:ext>
                </a:extLst>
              </p:cNvPr>
              <p:cNvSpPr txBox="1"/>
              <p:nvPr/>
            </p:nvSpPr>
            <p:spPr>
              <a:xfrm>
                <a:off x="1279372" y="1631683"/>
                <a:ext cx="1134953" cy="531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" b="1" dirty="0" err="1">
                    <a:solidFill>
                      <a:schemeClr val="bg1"/>
                    </a:solidFill>
                    <a:latin typeface="Raleway" panose="020B0003030101060003" pitchFamily="34" charset="0"/>
                  </a:rPr>
                  <a:t>Messaging</a:t>
                </a:r>
                <a:r>
                  <a:rPr lang="id-ID" sz="400" b="1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 </a:t>
                </a:r>
              </a:p>
              <a:p>
                <a:pPr algn="ctr"/>
                <a:r>
                  <a:rPr lang="id-ID" sz="400" b="1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API</a:t>
                </a:r>
              </a:p>
            </p:txBody>
          </p:sp>
        </p:grpSp>
        <p:pic>
          <p:nvPicPr>
            <p:cNvPr id="25" name="Gambar 24">
              <a:extLst>
                <a:ext uri="{FF2B5EF4-FFF2-40B4-BE49-F238E27FC236}">
                  <a16:creationId xmlns:a16="http://schemas.microsoft.com/office/drawing/2014/main" id="{C84D5857-1001-D445-A3E8-75907BCC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47422" y="2129528"/>
              <a:ext cx="344150" cy="527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47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Analisis LINE </a:t>
            </a:r>
            <a:r>
              <a:rPr lang="id-ID" b="1" i="1" dirty="0" err="1">
                <a:solidFill>
                  <a:schemeClr val="accent4"/>
                </a:solidFill>
              </a:rPr>
              <a:t>Messaging</a:t>
            </a:r>
            <a:r>
              <a:rPr lang="id-ID" b="1" i="1" dirty="0">
                <a:solidFill>
                  <a:schemeClr val="accent4"/>
                </a:solidFill>
              </a:rPr>
              <a:t> </a:t>
            </a:r>
            <a:r>
              <a:rPr lang="id-ID" b="1" dirty="0">
                <a:solidFill>
                  <a:schemeClr val="accent4"/>
                </a:solidFill>
              </a:rPr>
              <a:t>API</a:t>
            </a:r>
            <a:endParaRPr lang="id-ID" b="1" i="1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FC61CF3D-D7E4-2B4D-A351-A55BA17AE42D}"/>
              </a:ext>
            </a:extLst>
          </p:cNvPr>
          <p:cNvSpPr txBox="1"/>
          <p:nvPr/>
        </p:nvSpPr>
        <p:spPr>
          <a:xfrm>
            <a:off x="386499" y="1357460"/>
            <a:ext cx="186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3. </a:t>
            </a:r>
            <a:r>
              <a:rPr lang="id-ID" i="1" dirty="0" err="1"/>
              <a:t>Text</a:t>
            </a:r>
            <a:r>
              <a:rPr lang="id-ID" i="1" dirty="0"/>
              <a:t> </a:t>
            </a:r>
            <a:r>
              <a:rPr lang="id-ID" i="1" dirty="0" err="1"/>
              <a:t>Message</a:t>
            </a:r>
            <a:endParaRPr lang="id-ID" dirty="0"/>
          </a:p>
        </p:txBody>
      </p:sp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78447D2C-2CB2-6347-9EA0-8D467F307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97461"/>
              </p:ext>
            </p:extLst>
          </p:nvPr>
        </p:nvGraphicFramePr>
        <p:xfrm>
          <a:off x="728133" y="2406856"/>
          <a:ext cx="3124200" cy="15709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1345969645"/>
                    </a:ext>
                  </a:extLst>
                </a:gridCol>
              </a:tblGrid>
              <a:tr h="131508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{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"replyToken":"nHuyWiB7yP5Zw52c…",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"</a:t>
                      </a:r>
                      <a:r>
                        <a:rPr lang="en-US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type":"message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",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"message":{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   "id":"325708",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   "</a:t>
                      </a:r>
                      <a:r>
                        <a:rPr lang="en-US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type":"text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",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   "text":”</a:t>
                      </a:r>
                      <a:r>
                        <a:rPr lang="en-US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Katalog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Produk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"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   }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</a:endParaRP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  <a:latin typeface="Courier" pitchFamily="2" charset="0"/>
                        </a:rPr>
                        <a:t>}</a:t>
                      </a:r>
                      <a:endParaRPr lang="id-ID" sz="1050" b="0" dirty="0">
                        <a:solidFill>
                          <a:sysClr val="windowText" lastClr="000000"/>
                        </a:solidFill>
                        <a:effectLst/>
                        <a:latin typeface="Courier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78667"/>
                  </a:ext>
                </a:extLst>
              </a:tr>
            </a:tbl>
          </a:graphicData>
        </a:graphic>
      </p:graphicFrame>
      <p:sp>
        <p:nvSpPr>
          <p:cNvPr id="30" name="Kotak Teks 29">
            <a:extLst>
              <a:ext uri="{FF2B5EF4-FFF2-40B4-BE49-F238E27FC236}">
                <a16:creationId xmlns:a16="http://schemas.microsoft.com/office/drawing/2014/main" id="{BAD2535D-D853-9A42-A0C7-FD892DB7468E}"/>
              </a:ext>
            </a:extLst>
          </p:cNvPr>
          <p:cNvSpPr txBox="1"/>
          <p:nvPr/>
        </p:nvSpPr>
        <p:spPr>
          <a:xfrm>
            <a:off x="728133" y="1809750"/>
            <a:ext cx="3920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i="1" dirty="0">
                <a:solidFill>
                  <a:schemeClr val="bg1">
                    <a:lumMod val="50000"/>
                  </a:schemeClr>
                </a:solidFill>
              </a:rPr>
              <a:t>Event 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yang berisikan data pesan teks yang dikirimkan pelanggan pada LINE Bot</a:t>
            </a:r>
            <a:endParaRPr lang="id-ID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Gambar 15">
            <a:extLst>
              <a:ext uri="{FF2B5EF4-FFF2-40B4-BE49-F238E27FC236}">
                <a16:creationId xmlns:a16="http://schemas.microsoft.com/office/drawing/2014/main" id="{1D925A8C-8029-6241-8622-007D3FE68D2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4556672" y="1356858"/>
            <a:ext cx="4183549" cy="249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A496C7A0-CAB0-D84E-A31E-3C3BD59CA02C}"/>
              </a:ext>
            </a:extLst>
          </p:cNvPr>
          <p:cNvPicPr/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4565139" y="1356858"/>
            <a:ext cx="4183549" cy="249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2" name="Grup 21">
            <a:extLst>
              <a:ext uri="{FF2B5EF4-FFF2-40B4-BE49-F238E27FC236}">
                <a16:creationId xmlns:a16="http://schemas.microsoft.com/office/drawing/2014/main" id="{5A7FA2C9-826D-1D41-A715-541982B92451}"/>
              </a:ext>
            </a:extLst>
          </p:cNvPr>
          <p:cNvGrpSpPr/>
          <p:nvPr/>
        </p:nvGrpSpPr>
        <p:grpSpPr>
          <a:xfrm>
            <a:off x="5638800" y="2495550"/>
            <a:ext cx="1560321" cy="645068"/>
            <a:chOff x="6216048" y="2129528"/>
            <a:chExt cx="1275524" cy="527327"/>
          </a:xfrm>
        </p:grpSpPr>
        <p:pic>
          <p:nvPicPr>
            <p:cNvPr id="23" name="Gambar 22">
              <a:extLst>
                <a:ext uri="{FF2B5EF4-FFF2-40B4-BE49-F238E27FC236}">
                  <a16:creationId xmlns:a16="http://schemas.microsoft.com/office/drawing/2014/main" id="{1ED3624E-00B8-B34C-9E03-8DFE5D70864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0" t="52340" r="53793" b="38818"/>
            <a:stretch/>
          </p:blipFill>
          <p:spPr bwMode="auto">
            <a:xfrm>
              <a:off x="6581406" y="2232293"/>
              <a:ext cx="609600" cy="29552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24" name="Grup 23">
              <a:extLst>
                <a:ext uri="{FF2B5EF4-FFF2-40B4-BE49-F238E27FC236}">
                  <a16:creationId xmlns:a16="http://schemas.microsoft.com/office/drawing/2014/main" id="{CCB0128A-1ADF-9E4B-9BB9-8B51C926B3B4}"/>
                </a:ext>
              </a:extLst>
            </p:cNvPr>
            <p:cNvGrpSpPr/>
            <p:nvPr/>
          </p:nvGrpSpPr>
          <p:grpSpPr>
            <a:xfrm>
              <a:off x="6216048" y="2190963"/>
              <a:ext cx="460382" cy="336851"/>
              <a:chOff x="1279372" y="1421482"/>
              <a:chExt cx="1134953" cy="83041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01E8841-CB39-3040-AFD1-E59E79EE0646}"/>
                  </a:ext>
                </a:extLst>
              </p:cNvPr>
              <p:cNvSpPr/>
              <p:nvPr/>
            </p:nvSpPr>
            <p:spPr>
              <a:xfrm>
                <a:off x="1395167" y="1421482"/>
                <a:ext cx="848412" cy="830419"/>
              </a:xfrm>
              <a:prstGeom prst="ellipse">
                <a:avLst/>
              </a:prstGeom>
              <a:solidFill>
                <a:srgbClr val="4782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5"/>
              </a:p>
            </p:txBody>
          </p:sp>
          <p:sp>
            <p:nvSpPr>
              <p:cNvPr id="31" name="Kotak Teks 30">
                <a:extLst>
                  <a:ext uri="{FF2B5EF4-FFF2-40B4-BE49-F238E27FC236}">
                    <a16:creationId xmlns:a16="http://schemas.microsoft.com/office/drawing/2014/main" id="{76EB40EA-D722-9C46-8979-30B0C2F66C93}"/>
                  </a:ext>
                </a:extLst>
              </p:cNvPr>
              <p:cNvSpPr txBox="1"/>
              <p:nvPr/>
            </p:nvSpPr>
            <p:spPr>
              <a:xfrm>
                <a:off x="1279372" y="1631683"/>
                <a:ext cx="1134953" cy="531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" b="1" dirty="0" err="1">
                    <a:solidFill>
                      <a:schemeClr val="bg1"/>
                    </a:solidFill>
                    <a:latin typeface="Raleway" panose="020B0003030101060003" pitchFamily="34" charset="0"/>
                  </a:rPr>
                  <a:t>Messaging</a:t>
                </a:r>
                <a:r>
                  <a:rPr lang="id-ID" sz="400" b="1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 </a:t>
                </a:r>
              </a:p>
              <a:p>
                <a:pPr algn="ctr"/>
                <a:r>
                  <a:rPr lang="id-ID" sz="400" b="1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API</a:t>
                </a:r>
              </a:p>
            </p:txBody>
          </p:sp>
        </p:grpSp>
        <p:pic>
          <p:nvPicPr>
            <p:cNvPr id="25" name="Gambar 24">
              <a:extLst>
                <a:ext uri="{FF2B5EF4-FFF2-40B4-BE49-F238E27FC236}">
                  <a16:creationId xmlns:a16="http://schemas.microsoft.com/office/drawing/2014/main" id="{240D0DEC-B4F7-224F-A763-A759C561C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47422" y="2129528"/>
              <a:ext cx="344150" cy="527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37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dirty="0"/>
              <a:t>Analisis LINE </a:t>
            </a:r>
            <a:r>
              <a:rPr lang="id-ID" i="1" dirty="0" err="1"/>
              <a:t>Messaging</a:t>
            </a:r>
            <a:r>
              <a:rPr lang="id-ID" i="1" dirty="0"/>
              <a:t> </a:t>
            </a:r>
            <a:r>
              <a:rPr lang="id-ID" dirty="0"/>
              <a:t>API</a:t>
            </a:r>
            <a:endParaRPr lang="id-ID" i="1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sp>
        <p:nvSpPr>
          <p:cNvPr id="28" name="Kotak Teks 27">
            <a:extLst>
              <a:ext uri="{FF2B5EF4-FFF2-40B4-BE49-F238E27FC236}">
                <a16:creationId xmlns:a16="http://schemas.microsoft.com/office/drawing/2014/main" id="{FC61CF3D-D7E4-2B4D-A351-A55BA17AE42D}"/>
              </a:ext>
            </a:extLst>
          </p:cNvPr>
          <p:cNvSpPr txBox="1"/>
          <p:nvPr/>
        </p:nvSpPr>
        <p:spPr>
          <a:xfrm>
            <a:off x="386499" y="135746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4. </a:t>
            </a:r>
            <a:r>
              <a:rPr lang="id-ID" i="1" dirty="0" err="1"/>
              <a:t>Image</a:t>
            </a:r>
            <a:r>
              <a:rPr lang="id-ID" i="1" dirty="0"/>
              <a:t> </a:t>
            </a:r>
            <a:r>
              <a:rPr lang="id-ID" i="1" dirty="0" err="1"/>
              <a:t>Message</a:t>
            </a:r>
            <a:endParaRPr lang="id-ID" dirty="0"/>
          </a:p>
        </p:txBody>
      </p:sp>
      <p:graphicFrame>
        <p:nvGraphicFramePr>
          <p:cNvPr id="29" name="Tabel 28">
            <a:extLst>
              <a:ext uri="{FF2B5EF4-FFF2-40B4-BE49-F238E27FC236}">
                <a16:creationId xmlns:a16="http://schemas.microsoft.com/office/drawing/2014/main" id="{78447D2C-2CB2-6347-9EA0-8D467F307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57411"/>
              </p:ext>
            </p:extLst>
          </p:nvPr>
        </p:nvGraphicFramePr>
        <p:xfrm>
          <a:off x="728133" y="2630292"/>
          <a:ext cx="3124200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1345969645"/>
                    </a:ext>
                  </a:extLst>
                </a:gridCol>
              </a:tblGrid>
              <a:tr h="1315085">
                <a:tc>
                  <a:txBody>
                    <a:bodyPr/>
                    <a:lstStyle/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{</a:t>
                      </a:r>
                      <a:endParaRPr lang="id-ID" sz="1000" b="0" kern="120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  "replyToken":"nHuyWiB7yP5Zw52FIkcQ…",</a:t>
                      </a:r>
                      <a:endParaRPr lang="id-ID" sz="1000" b="0" kern="120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  "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type":"message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",</a:t>
                      </a: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  "message":{</a:t>
                      </a:r>
                      <a:endParaRPr lang="id-ID" sz="1000" b="0" kern="120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     "id":"325708",</a:t>
                      </a:r>
                      <a:endParaRPr lang="id-ID" sz="1000" b="0" kern="120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     "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type":"image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",</a:t>
                      </a:r>
                      <a:endParaRPr lang="id-ID" sz="1000" b="0" kern="120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     "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contentProvider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":{</a:t>
                      </a:r>
                      <a:endParaRPr lang="id-ID" sz="1000" b="0" kern="120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        "</a:t>
                      </a:r>
                      <a:r>
                        <a:rPr 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type":"line</a:t>
                      </a: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"</a:t>
                      </a:r>
                      <a:endParaRPr lang="id-ID" sz="1000" b="0" kern="120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     }</a:t>
                      </a:r>
                      <a:endParaRPr lang="id-ID" sz="1000" b="0" kern="120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   }</a:t>
                      </a:r>
                      <a:endParaRPr lang="id-ID" sz="1000" b="0" kern="120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+mn-ea"/>
                        <a:cs typeface="+mn-cs"/>
                      </a:endParaRPr>
                    </a:p>
                    <a:p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  <a:ea typeface="+mn-ea"/>
                          <a:cs typeface="+mn-cs"/>
                        </a:rPr>
                        <a:t>}</a:t>
                      </a:r>
                      <a:r>
                        <a:rPr lang="id-ID" sz="400" b="0" dirty="0">
                          <a:solidFill>
                            <a:schemeClr val="tx1"/>
                          </a:solidFill>
                          <a:effectLst/>
                          <a:latin typeface="Courier" pitchFamily="2" charset="0"/>
                        </a:rPr>
                        <a:t> </a:t>
                      </a:r>
                      <a:endParaRPr lang="id-ID" sz="500" b="0" dirty="0">
                        <a:solidFill>
                          <a:schemeClr val="tx1"/>
                        </a:solidFill>
                        <a:effectLst/>
                        <a:latin typeface="Courier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78667"/>
                  </a:ext>
                </a:extLst>
              </a:tr>
            </a:tbl>
          </a:graphicData>
        </a:graphic>
      </p:graphicFrame>
      <p:sp>
        <p:nvSpPr>
          <p:cNvPr id="30" name="Kotak Teks 29">
            <a:extLst>
              <a:ext uri="{FF2B5EF4-FFF2-40B4-BE49-F238E27FC236}">
                <a16:creationId xmlns:a16="http://schemas.microsoft.com/office/drawing/2014/main" id="{BAD2535D-D853-9A42-A0C7-FD892DB7468E}"/>
              </a:ext>
            </a:extLst>
          </p:cNvPr>
          <p:cNvSpPr txBox="1"/>
          <p:nvPr/>
        </p:nvSpPr>
        <p:spPr>
          <a:xfrm>
            <a:off x="728133" y="1809750"/>
            <a:ext cx="39200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i="1" dirty="0">
                <a:solidFill>
                  <a:schemeClr val="bg1">
                    <a:lumMod val="50000"/>
                  </a:schemeClr>
                </a:solidFill>
              </a:rPr>
              <a:t>Event 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yang berisikan data enkripsi gambar ketika pelanggan mengirimkan gambar pada saat melakukan konfirmasi pembayaran</a:t>
            </a:r>
            <a:endParaRPr lang="id-ID" sz="14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Gambar 15">
            <a:extLst>
              <a:ext uri="{FF2B5EF4-FFF2-40B4-BE49-F238E27FC236}">
                <a16:creationId xmlns:a16="http://schemas.microsoft.com/office/drawing/2014/main" id="{50FFCEB7-8E80-C34E-AAA1-77E22A072F9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4556672" y="1356858"/>
            <a:ext cx="4183549" cy="249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Gambar 20">
            <a:extLst>
              <a:ext uri="{FF2B5EF4-FFF2-40B4-BE49-F238E27FC236}">
                <a16:creationId xmlns:a16="http://schemas.microsoft.com/office/drawing/2014/main" id="{D6C8C1F0-EF2C-E441-ADA8-D94C4B773A03}"/>
              </a:ext>
            </a:extLst>
          </p:cNvPr>
          <p:cNvPicPr/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4565139" y="1356858"/>
            <a:ext cx="4183549" cy="249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2" name="Grup 21">
            <a:extLst>
              <a:ext uri="{FF2B5EF4-FFF2-40B4-BE49-F238E27FC236}">
                <a16:creationId xmlns:a16="http://schemas.microsoft.com/office/drawing/2014/main" id="{F2C85210-B104-EF42-888B-EDCA84CE3F44}"/>
              </a:ext>
            </a:extLst>
          </p:cNvPr>
          <p:cNvGrpSpPr/>
          <p:nvPr/>
        </p:nvGrpSpPr>
        <p:grpSpPr>
          <a:xfrm>
            <a:off x="5638800" y="2495550"/>
            <a:ext cx="1560321" cy="645068"/>
            <a:chOff x="6216048" y="2129528"/>
            <a:chExt cx="1275524" cy="527327"/>
          </a:xfrm>
        </p:grpSpPr>
        <p:pic>
          <p:nvPicPr>
            <p:cNvPr id="23" name="Gambar 22">
              <a:extLst>
                <a:ext uri="{FF2B5EF4-FFF2-40B4-BE49-F238E27FC236}">
                  <a16:creationId xmlns:a16="http://schemas.microsoft.com/office/drawing/2014/main" id="{4BF2CB5A-E779-C148-9001-1E8574DC9458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0" t="52340" r="53793" b="38818"/>
            <a:stretch/>
          </p:blipFill>
          <p:spPr bwMode="auto">
            <a:xfrm>
              <a:off x="6581406" y="2232293"/>
              <a:ext cx="609600" cy="29552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24" name="Grup 23">
              <a:extLst>
                <a:ext uri="{FF2B5EF4-FFF2-40B4-BE49-F238E27FC236}">
                  <a16:creationId xmlns:a16="http://schemas.microsoft.com/office/drawing/2014/main" id="{4B90EF2E-57E0-E64D-A891-9C4F3A31F6AA}"/>
                </a:ext>
              </a:extLst>
            </p:cNvPr>
            <p:cNvGrpSpPr/>
            <p:nvPr/>
          </p:nvGrpSpPr>
          <p:grpSpPr>
            <a:xfrm>
              <a:off x="6216048" y="2190963"/>
              <a:ext cx="460382" cy="336851"/>
              <a:chOff x="1279372" y="1421482"/>
              <a:chExt cx="1134953" cy="83041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C1FA547-46CA-074A-9E36-DDC0AE469F66}"/>
                  </a:ext>
                </a:extLst>
              </p:cNvPr>
              <p:cNvSpPr/>
              <p:nvPr/>
            </p:nvSpPr>
            <p:spPr>
              <a:xfrm>
                <a:off x="1395167" y="1421482"/>
                <a:ext cx="848412" cy="830419"/>
              </a:xfrm>
              <a:prstGeom prst="ellipse">
                <a:avLst/>
              </a:prstGeom>
              <a:solidFill>
                <a:srgbClr val="4782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2405"/>
              </a:p>
            </p:txBody>
          </p:sp>
          <p:sp>
            <p:nvSpPr>
              <p:cNvPr id="31" name="Kotak Teks 30">
                <a:extLst>
                  <a:ext uri="{FF2B5EF4-FFF2-40B4-BE49-F238E27FC236}">
                    <a16:creationId xmlns:a16="http://schemas.microsoft.com/office/drawing/2014/main" id="{5BB37335-4E80-B841-8FE5-C26A70D48E9E}"/>
                  </a:ext>
                </a:extLst>
              </p:cNvPr>
              <p:cNvSpPr txBox="1"/>
              <p:nvPr/>
            </p:nvSpPr>
            <p:spPr>
              <a:xfrm>
                <a:off x="1279372" y="1631683"/>
                <a:ext cx="1134953" cy="5311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d-ID" sz="400" b="1" dirty="0" err="1">
                    <a:solidFill>
                      <a:schemeClr val="bg1"/>
                    </a:solidFill>
                    <a:latin typeface="Raleway" panose="020B0003030101060003" pitchFamily="34" charset="0"/>
                  </a:rPr>
                  <a:t>Messaging</a:t>
                </a:r>
                <a:r>
                  <a:rPr lang="id-ID" sz="400" b="1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 </a:t>
                </a:r>
              </a:p>
              <a:p>
                <a:pPr algn="ctr"/>
                <a:r>
                  <a:rPr lang="id-ID" sz="400" b="1" dirty="0">
                    <a:solidFill>
                      <a:schemeClr val="bg1"/>
                    </a:solidFill>
                    <a:latin typeface="Raleway" panose="020B0003030101060003" pitchFamily="34" charset="0"/>
                  </a:rPr>
                  <a:t>API</a:t>
                </a:r>
              </a:p>
            </p:txBody>
          </p:sp>
        </p:grpSp>
        <p:pic>
          <p:nvPicPr>
            <p:cNvPr id="25" name="Gambar 24">
              <a:extLst>
                <a:ext uri="{FF2B5EF4-FFF2-40B4-BE49-F238E27FC236}">
                  <a16:creationId xmlns:a16="http://schemas.microsoft.com/office/drawing/2014/main" id="{380DA7AA-AE88-5443-9AAD-4DAB1317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47422" y="2129528"/>
              <a:ext cx="344150" cy="527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738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8F3664C3-847B-0544-8E73-65358E714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819150"/>
            <a:ext cx="8215963" cy="173254"/>
          </a:xfrm>
        </p:spPr>
        <p:txBody>
          <a:bodyPr/>
          <a:lstStyle/>
          <a:p>
            <a:r>
              <a:rPr lang="id-ID" dirty="0"/>
              <a:t>Analisis Integrasi Data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D46C9900-27CC-E54D-969B-D4A7B121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9F3C033-A9D9-DC48-B293-998E31768C0A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3" t="20798" r="13009" b="25541"/>
          <a:stretch/>
        </p:blipFill>
        <p:spPr bwMode="auto">
          <a:xfrm>
            <a:off x="838200" y="1138844"/>
            <a:ext cx="3581400" cy="1669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8E4259B8-662F-F349-B3DA-257E3C4E1AE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5510603" y="1005831"/>
            <a:ext cx="3017945" cy="18020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90C22209-2025-9048-A9BB-00C07EECEF54}"/>
              </a:ext>
            </a:extLst>
          </p:cNvPr>
          <p:cNvPicPr/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6" t="21789" r="21617" b="17108"/>
          <a:stretch/>
        </p:blipFill>
        <p:spPr bwMode="auto">
          <a:xfrm>
            <a:off x="5499717" y="1005831"/>
            <a:ext cx="3017945" cy="18020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31BDCBB2-4AB5-F14E-8668-35F1F67A8422}"/>
              </a:ext>
            </a:extLst>
          </p:cNvPr>
          <p:cNvSpPr txBox="1"/>
          <p:nvPr/>
        </p:nvSpPr>
        <p:spPr>
          <a:xfrm>
            <a:off x="609599" y="2954319"/>
            <a:ext cx="80628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Terdapat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aktivitas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Bot yang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membutuhkan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akses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terhadap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yang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Namun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Bot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tidak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secara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langsung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mengakses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yang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database. </a:t>
            </a:r>
          </a:p>
          <a:p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Oleh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sebab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itu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 event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berformat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JSON yang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dikirimkan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oleh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Messaging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diteruskan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sebuah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endpoint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yang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dinamakan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webhook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webhook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nantinya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melanjutkan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request event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bot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dilakukan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pemrosesan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Dimana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Webhook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Bot UMKM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dibedakan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sebuah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url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khusus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yakni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https://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subdomain.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helloumkm.id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linehook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id-ID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95D90D92-544A-0C43-858E-A7830C523B4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3" t="21789" r="21616" b="50952"/>
          <a:stretch/>
        </p:blipFill>
        <p:spPr bwMode="auto">
          <a:xfrm>
            <a:off x="6096000" y="1005831"/>
            <a:ext cx="2424631" cy="8039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4086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LATAR BELAKANG </a:t>
            </a:r>
            <a:r>
              <a:rPr lang="en-US" dirty="0">
                <a:latin typeface="Raleway" panose="020B0003030101060003" pitchFamily="34" charset="0"/>
              </a:rPr>
              <a:t>MASALAH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CC8E7BFD-E9EF-DF47-BE0D-5A60E91B1B70}"/>
              </a:ext>
            </a:extLst>
          </p:cNvPr>
          <p:cNvSpPr txBox="1"/>
          <p:nvPr/>
        </p:nvSpPr>
        <p:spPr>
          <a:xfrm>
            <a:off x="457200" y="742950"/>
            <a:ext cx="821528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merupakan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salah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aplikasi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pesan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instan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memiliki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jumlah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sekitar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90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juta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Salah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produk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yang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saat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sedang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diminati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beberapa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perusahaan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memasarkan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produknya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kepada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pelanggan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yakni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Bot</a:t>
            </a:r>
            <a:endParaRPr lang="id-ID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3080B7B5-2CC1-A14C-9FA2-D23BA5E8D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"/>
          <a:stretch/>
        </p:blipFill>
        <p:spPr>
          <a:xfrm>
            <a:off x="5638800" y="1865898"/>
            <a:ext cx="1642826" cy="2826000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39D4843C-A1AF-4B48-B1F7-3D05C9EAF7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"/>
          <a:stretch/>
        </p:blipFill>
        <p:spPr>
          <a:xfrm>
            <a:off x="3581400" y="1885950"/>
            <a:ext cx="1635945" cy="2826000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B525E312-2B63-AE40-9419-808D7A9B98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"/>
          <a:stretch/>
        </p:blipFill>
        <p:spPr>
          <a:xfrm>
            <a:off x="1543352" y="1885950"/>
            <a:ext cx="1641606" cy="28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8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6F1ECA-ECF4-0F49-AF17-971F5821E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819150"/>
            <a:ext cx="8215963" cy="173254"/>
          </a:xfrm>
        </p:spPr>
        <p:txBody>
          <a:bodyPr/>
          <a:lstStyle/>
          <a:p>
            <a:r>
              <a:rPr lang="id-ID" dirty="0"/>
              <a:t>Analisis Server LINE Bot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8E69EDA6-79E0-AE4D-B423-1DD722C4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EE4E2239-D53F-A44E-BB11-7D264AE5645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2" t="11087" r="16251" b="18010"/>
          <a:stretch/>
        </p:blipFill>
        <p:spPr bwMode="auto">
          <a:xfrm>
            <a:off x="685800" y="1960491"/>
            <a:ext cx="3657600" cy="26686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B284B20-571A-5244-B26C-9CACAEA6D684}"/>
              </a:ext>
            </a:extLst>
          </p:cNvPr>
          <p:cNvSpPr/>
          <p:nvPr/>
        </p:nvSpPr>
        <p:spPr bwMode="auto">
          <a:xfrm>
            <a:off x="2819400" y="2190751"/>
            <a:ext cx="1371600" cy="1066800"/>
          </a:xfrm>
          <a:prstGeom prst="ellipse">
            <a:avLst/>
          </a:prstGeom>
          <a:noFill/>
          <a:ln w="9525">
            <a:solidFill>
              <a:schemeClr val="accent1"/>
            </a:solidFill>
            <a:prstDash val="dashDot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A378F6-6B33-A647-BB73-ABC136DCA9AD}"/>
              </a:ext>
            </a:extLst>
          </p:cNvPr>
          <p:cNvSpPr/>
          <p:nvPr/>
        </p:nvSpPr>
        <p:spPr bwMode="auto">
          <a:xfrm>
            <a:off x="2819400" y="3315068"/>
            <a:ext cx="1371600" cy="1066800"/>
          </a:xfrm>
          <a:prstGeom prst="ellipse">
            <a:avLst/>
          </a:prstGeom>
          <a:noFill/>
          <a:ln w="9525">
            <a:solidFill>
              <a:schemeClr val="accent1">
                <a:lumMod val="75000"/>
              </a:schemeClr>
            </a:solidFill>
            <a:prstDash val="dashDot"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id-ID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712727D5-4D8B-FA49-BC72-4D6005090C95}"/>
              </a:ext>
            </a:extLst>
          </p:cNvPr>
          <p:cNvGrpSpPr/>
          <p:nvPr/>
        </p:nvGrpSpPr>
        <p:grpSpPr>
          <a:xfrm>
            <a:off x="3990134" y="1855230"/>
            <a:ext cx="4758554" cy="491750"/>
            <a:chOff x="3990134" y="1075372"/>
            <a:chExt cx="4758554" cy="491750"/>
          </a:xfrm>
        </p:grpSpPr>
        <p:cxnSp>
          <p:nvCxnSpPr>
            <p:cNvPr id="8" name="Konektor Lurus 7">
              <a:extLst>
                <a:ext uri="{FF2B5EF4-FFF2-40B4-BE49-F238E27FC236}">
                  <a16:creationId xmlns:a16="http://schemas.microsoft.com/office/drawing/2014/main" id="{44F95473-6678-434B-B596-0126158C71A7}"/>
                </a:ext>
              </a:extLst>
            </p:cNvPr>
            <p:cNvCxnSpPr>
              <a:cxnSpLocks/>
              <a:stCxn id="5" idx="7"/>
            </p:cNvCxnSpPr>
            <p:nvPr/>
          </p:nvCxnSpPr>
          <p:spPr>
            <a:xfrm flipV="1">
              <a:off x="3990134" y="1382308"/>
              <a:ext cx="773892" cy="1848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up 8">
              <a:extLst>
                <a:ext uri="{FF2B5EF4-FFF2-40B4-BE49-F238E27FC236}">
                  <a16:creationId xmlns:a16="http://schemas.microsoft.com/office/drawing/2014/main" id="{7B3ED509-7236-D64E-955A-188468851D12}"/>
                </a:ext>
              </a:extLst>
            </p:cNvPr>
            <p:cNvGrpSpPr/>
            <p:nvPr/>
          </p:nvGrpSpPr>
          <p:grpSpPr>
            <a:xfrm>
              <a:off x="4724400" y="1075372"/>
              <a:ext cx="4024288" cy="479932"/>
              <a:chOff x="220235" y="1316777"/>
              <a:chExt cx="4024288" cy="479932"/>
            </a:xfrm>
          </p:grpSpPr>
          <p:sp>
            <p:nvSpPr>
              <p:cNvPr id="11" name="Persegi Panjang 10">
                <a:extLst>
                  <a:ext uri="{FF2B5EF4-FFF2-40B4-BE49-F238E27FC236}">
                    <a16:creationId xmlns:a16="http://schemas.microsoft.com/office/drawing/2014/main" id="{62B22313-7B72-A349-8688-130D3A5976AB}"/>
                  </a:ext>
                </a:extLst>
              </p:cNvPr>
              <p:cNvSpPr/>
              <p:nvPr/>
            </p:nvSpPr>
            <p:spPr bwMode="auto">
              <a:xfrm>
                <a:off x="228603" y="1335680"/>
                <a:ext cx="4015920" cy="461029"/>
              </a:xfrm>
              <a:prstGeom prst="rect">
                <a:avLst/>
              </a:prstGeom>
              <a:ln w="12700"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dirty="0"/>
              </a:p>
            </p:txBody>
          </p:sp>
          <p:sp>
            <p:nvSpPr>
              <p:cNvPr id="12" name="Kotak Teks 11">
                <a:extLst>
                  <a:ext uri="{FF2B5EF4-FFF2-40B4-BE49-F238E27FC236}">
                    <a16:creationId xmlns:a16="http://schemas.microsoft.com/office/drawing/2014/main" id="{4FD55BA7-5A8C-DE47-8BF3-A9C94E8E1C97}"/>
                  </a:ext>
                </a:extLst>
              </p:cNvPr>
              <p:cNvSpPr txBox="1"/>
              <p:nvPr/>
            </p:nvSpPr>
            <p:spPr>
              <a:xfrm>
                <a:off x="220235" y="1316777"/>
                <a:ext cx="4024288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id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Untuk </a:t>
                </a:r>
                <a:r>
                  <a:rPr lang="id-ID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meminimalisir</a:t>
                </a:r>
                <a:r>
                  <a:rPr lang="id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kesalahan pengetikan </a:t>
                </a:r>
                <a:r>
                  <a:rPr lang="id-ID" sz="12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keyword</a:t>
                </a:r>
                <a:r>
                  <a:rPr lang="id-ID" sz="1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d-ID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yang dilakukan oleh pelanggan </a:t>
                </a:r>
              </a:p>
            </p:txBody>
          </p:sp>
        </p:grpSp>
      </p:grpSp>
      <p:sp>
        <p:nvSpPr>
          <p:cNvPr id="14" name="Kotak Teks 13">
            <a:extLst>
              <a:ext uri="{FF2B5EF4-FFF2-40B4-BE49-F238E27FC236}">
                <a16:creationId xmlns:a16="http://schemas.microsoft.com/office/drawing/2014/main" id="{235D0D4B-7342-DA49-8DAA-38E36BA9C1E5}"/>
              </a:ext>
            </a:extLst>
          </p:cNvPr>
          <p:cNvSpPr txBox="1"/>
          <p:nvPr/>
        </p:nvSpPr>
        <p:spPr>
          <a:xfrm>
            <a:off x="548640" y="1087219"/>
            <a:ext cx="8200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memproses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permintaan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pelanggan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dikirimkan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LINE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Messaging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melalui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webhook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Kemudian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melakukan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parsing data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berformat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JSON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mencari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sesuai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permintaan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pelanggan</a:t>
            </a:r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23" name="Grup 22">
            <a:extLst>
              <a:ext uri="{FF2B5EF4-FFF2-40B4-BE49-F238E27FC236}">
                <a16:creationId xmlns:a16="http://schemas.microsoft.com/office/drawing/2014/main" id="{FA585E10-DC8A-8745-9040-8054993F0E70}"/>
              </a:ext>
            </a:extLst>
          </p:cNvPr>
          <p:cNvGrpSpPr/>
          <p:nvPr/>
        </p:nvGrpSpPr>
        <p:grpSpPr>
          <a:xfrm>
            <a:off x="3974894" y="2984497"/>
            <a:ext cx="4758554" cy="730253"/>
            <a:chOff x="3974894" y="2984497"/>
            <a:chExt cx="4758554" cy="730253"/>
          </a:xfrm>
        </p:grpSpPr>
        <p:grpSp>
          <p:nvGrpSpPr>
            <p:cNvPr id="17" name="Grup 16">
              <a:extLst>
                <a:ext uri="{FF2B5EF4-FFF2-40B4-BE49-F238E27FC236}">
                  <a16:creationId xmlns:a16="http://schemas.microsoft.com/office/drawing/2014/main" id="{2ABCBA89-DE7E-B144-AA65-940F6E3CB22C}"/>
                </a:ext>
              </a:extLst>
            </p:cNvPr>
            <p:cNvGrpSpPr/>
            <p:nvPr/>
          </p:nvGrpSpPr>
          <p:grpSpPr>
            <a:xfrm>
              <a:off x="3974894" y="3003400"/>
              <a:ext cx="4758554" cy="711350"/>
              <a:chOff x="3990134" y="1094275"/>
              <a:chExt cx="4758554" cy="711350"/>
            </a:xfrm>
          </p:grpSpPr>
          <p:cxnSp>
            <p:nvCxnSpPr>
              <p:cNvPr id="18" name="Konektor Lurus 17">
                <a:extLst>
                  <a:ext uri="{FF2B5EF4-FFF2-40B4-BE49-F238E27FC236}">
                    <a16:creationId xmlns:a16="http://schemas.microsoft.com/office/drawing/2014/main" id="{1EF1028C-5F0C-C841-8BA3-54507C74EC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90134" y="1382308"/>
                <a:ext cx="773892" cy="18481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Persegi Panjang 19">
                <a:extLst>
                  <a:ext uri="{FF2B5EF4-FFF2-40B4-BE49-F238E27FC236}">
                    <a16:creationId xmlns:a16="http://schemas.microsoft.com/office/drawing/2014/main" id="{82D0874C-AFEC-A348-94D9-33480EB6222B}"/>
                  </a:ext>
                </a:extLst>
              </p:cNvPr>
              <p:cNvSpPr/>
              <p:nvPr/>
            </p:nvSpPr>
            <p:spPr bwMode="auto">
              <a:xfrm>
                <a:off x="4732768" y="1094275"/>
                <a:ext cx="4015920" cy="711350"/>
              </a:xfrm>
              <a:prstGeom prst="rect">
                <a:avLst/>
              </a:prstGeom>
              <a:ln w="12700">
                <a:headEnd/>
                <a:tailEnd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id-ID" dirty="0"/>
              </a:p>
            </p:txBody>
          </p:sp>
        </p:grpSp>
        <p:sp>
          <p:nvSpPr>
            <p:cNvPr id="22" name="Kotak Teks 21">
              <a:extLst>
                <a:ext uri="{FF2B5EF4-FFF2-40B4-BE49-F238E27FC236}">
                  <a16:creationId xmlns:a16="http://schemas.microsoft.com/office/drawing/2014/main" id="{D92349F5-EA51-4B45-9D3D-40D9394BB66A}"/>
                </a:ext>
              </a:extLst>
            </p:cNvPr>
            <p:cNvSpPr txBox="1"/>
            <p:nvPr/>
          </p:nvSpPr>
          <p:spPr>
            <a:xfrm>
              <a:off x="4709160" y="2984497"/>
              <a:ext cx="4024288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Untuk memetakan alur komunikasi yang ada pada LINE Bot agar </a:t>
              </a:r>
              <a:r>
                <a:rPr lang="id-ID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respon</a:t>
              </a:r>
              <a:r>
                <a: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dapat diberikan sesuai dengan permintaan yang diberikan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  <p:bldP spid="6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dirty="0"/>
              <a:t>Analisis </a:t>
            </a:r>
            <a:r>
              <a:rPr lang="id-ID" dirty="0" err="1"/>
              <a:t>Algoritma</a:t>
            </a:r>
            <a:r>
              <a:rPr lang="id-ID" dirty="0"/>
              <a:t> </a:t>
            </a:r>
            <a:r>
              <a:rPr lang="id-ID" i="1" dirty="0"/>
              <a:t>Jaro Winkler </a:t>
            </a:r>
            <a:r>
              <a:rPr lang="id-ID" i="1" dirty="0" err="1"/>
              <a:t>Distance</a:t>
            </a:r>
            <a:endParaRPr lang="id-ID" i="1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E5487DB3-9DE8-CE4A-B8DD-1CC4953DC86C}"/>
                  </a:ext>
                </a:extLst>
              </p:cNvPr>
              <p:cNvSpPr txBox="1"/>
              <p:nvPr/>
            </p:nvSpPr>
            <p:spPr>
              <a:xfrm>
                <a:off x="381000" y="1204713"/>
                <a:ext cx="8367688" cy="366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sz="12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= KATALOG</a:t>
                </a:r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= KATLOG</a:t>
                </a:r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Maka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diketahui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:</a:t>
                </a:r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= 6</a:t>
                </a:r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= 7</a:t>
                </a:r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d-ID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	= 6</a:t>
                </a:r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Karakter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yang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tidak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ada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yaitu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huruf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setelah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huruf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dalam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string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ini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tidak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terdapat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trasnposisi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sehingga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Sehingga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Jaro</a:t>
                </a:r>
                <a:r>
                  <a:rPr lang="en-US" sz="1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Distance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adalah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:</a:t>
                </a:r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d-ID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d-ID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d-ID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d-ID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d-ID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6−0</m:t>
                              </m:r>
                            </m:num>
                            <m:den>
                              <m:r>
                                <a:rPr 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=0,952 </m:t>
                      </m:r>
                    </m:oMath>
                  </m:oMathPara>
                </a14:m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Kemudian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bila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diperhatikan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antara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dan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dapat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diketahui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nilai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12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Maka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nilai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200" i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Jaro</a:t>
                </a:r>
                <a:r>
                  <a:rPr lang="en-US" sz="12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-Winkler Distance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adalah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:</a:t>
                </a:r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0,952+</m:t>
                      </m:r>
                      <m:d>
                        <m:dPr>
                          <m:ctrlPr>
                            <a:rPr lang="id-ID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0,1 </m:t>
                          </m:r>
                          <m:d>
                            <m:dPr>
                              <m:ctrlPr>
                                <a:rPr lang="id-ID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1−0,952</m:t>
                              </m:r>
                            </m:e>
                          </m:d>
                        </m:e>
                      </m:d>
                      <m:r>
                        <a:rPr lang="en-US" sz="12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𝟗𝟔𝟔</m:t>
                      </m:r>
                    </m:oMath>
                  </m:oMathPara>
                </a14:m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id-ID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Kotak Teks 3">
                <a:extLst>
                  <a:ext uri="{FF2B5EF4-FFF2-40B4-BE49-F238E27FC236}">
                    <a16:creationId xmlns:a16="http://schemas.microsoft.com/office/drawing/2014/main" id="{E5487DB3-9DE8-CE4A-B8DD-1CC4953DC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04713"/>
                <a:ext cx="8367688" cy="36670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ambar 6">
            <a:extLst>
              <a:ext uri="{FF2B5EF4-FFF2-40B4-BE49-F238E27FC236}">
                <a16:creationId xmlns:a16="http://schemas.microsoft.com/office/drawing/2014/main" id="{671DCE10-C6E5-7A46-AC28-C0B701133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53877"/>
            <a:ext cx="2943467" cy="2369820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03DA535C-DE58-0A4E-BE1C-CC7F77DEAB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638550"/>
            <a:ext cx="254818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06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267BD071-A19C-9341-930C-5B3D51ADD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11425"/>
              </p:ext>
            </p:extLst>
          </p:nvPr>
        </p:nvGraphicFramePr>
        <p:xfrm>
          <a:off x="533401" y="834390"/>
          <a:ext cx="3810000" cy="3642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2650656549"/>
                    </a:ext>
                  </a:extLst>
                </a:gridCol>
              </a:tblGrid>
              <a:tr h="3358678">
                <a:tc>
                  <a:txBody>
                    <a:bodyPr/>
                    <a:lstStyle/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u="sng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Algoritma</a:t>
                      </a:r>
                      <a:r>
                        <a:rPr lang="en-US" sz="900" b="1" u="sng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1" u="sng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Jaro_Distance</a:t>
                      </a:r>
                      <a:endParaRPr lang="id-ID" sz="1000" b="1" u="sng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{I.S :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Memasukkan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teks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keyword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dan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teks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pengguna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}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{F.S :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Menampilkan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tingkat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kemiripan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teks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}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u="sng" dirty="0" err="1">
                          <a:solidFill>
                            <a:sysClr val="windowText" lastClr="000000"/>
                          </a:solidFill>
                          <a:effectLst/>
                        </a:rPr>
                        <a:t>Kamus</a:t>
                      </a:r>
                      <a:r>
                        <a:rPr lang="en-US" sz="900" b="1" u="sng" dirty="0">
                          <a:solidFill>
                            <a:sysClr val="windowText" lastClr="000000"/>
                          </a:solidFill>
                          <a:effectLst/>
                        </a:rPr>
                        <a:t> :</a:t>
                      </a:r>
                      <a:endParaRPr lang="id-ID" sz="1000" b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   teks1, teks2 : string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  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jaro_d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, t,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, teks1_len, teks2_len,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batas_teks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, m1, m2 : integer</a:t>
                      </a: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1" u="sng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Algoritma</a:t>
                      </a:r>
                      <a:r>
                        <a:rPr lang="en-US" sz="900" b="1" u="sng" dirty="0">
                          <a:solidFill>
                            <a:sysClr val="windowText" lastClr="000000"/>
                          </a:solidFill>
                          <a:effectLst/>
                        </a:rPr>
                        <a:t> :</a:t>
                      </a:r>
                      <a:endParaRPr lang="id-ID" sz="1000" b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u="none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</a:t>
                      </a:r>
                      <a:r>
                        <a:rPr lang="en-US" sz="9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Input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(teks1, teks2) 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u="none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teks1_len ← length(teks1) {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menghitung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panjang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teks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1}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teks2_len ← length(teks2) {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menghitung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Panjang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teks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2}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m1 ←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calloc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(teks1_len,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sizeof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(integer)) {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mendapatkan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array teks1}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m2 ←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calloc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(teks2_len,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sizeof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(integer)) {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mendapatkan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array teks2}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t ← 0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batas_teks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← min(teks1_len, teks2_len)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u="none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</a:t>
                      </a:r>
                      <a:r>
                        <a:rPr lang="en-US" sz="9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FOR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← 0;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&lt;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batas_teks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; 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++)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900" b="0" u="none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     </a:t>
                      </a:r>
                      <a:r>
                        <a:rPr lang="en-US" sz="9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IF 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teks1[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] &lt;&gt; teks2[</a:t>
                      </a:r>
                      <a:r>
                        <a:rPr lang="en-US" sz="9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</a:t>
                      </a: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] </a:t>
                      </a:r>
                      <a:r>
                        <a:rPr lang="en-US" sz="9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THEN 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81013" algn="l"/>
                        </a:tabLs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      t ← t + 1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81013" algn="l"/>
                        </a:tabLs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</a:t>
                      </a:r>
                      <a:r>
                        <a:rPr lang="en-US" sz="9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ELSE 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81013" algn="l"/>
                        </a:tabLs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      t ← 0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81013" algn="l"/>
                        </a:tabLst>
                      </a:pPr>
                      <a:r>
                        <a:rPr lang="en-US" sz="9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</a:t>
                      </a:r>
                      <a:r>
                        <a:rPr lang="en-US" sz="9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END IF 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481013" algn="l"/>
                        </a:tabLst>
                      </a:pPr>
                      <a:r>
                        <a:rPr lang="en-US" sz="900" b="0" u="none" dirty="0">
                          <a:solidFill>
                            <a:sysClr val="windowText" lastClr="000000"/>
                          </a:solidFill>
                          <a:effectLst/>
                        </a:rPr>
                        <a:t>          </a:t>
                      </a:r>
                      <a:r>
                        <a:rPr lang="en-US" sz="9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END FOR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04800" algn="l"/>
                        </a:tabLs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t ← t / 2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04800" algn="l"/>
                        </a:tabLs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</a:t>
                      </a:r>
                      <a:r>
                        <a:rPr lang="en-US" sz="10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jaro_d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← (m1/teks1_len + m2/teks2_len + (m1 – t )/m1) / 3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marL="0" indent="0" algn="just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04800" algn="l"/>
                        </a:tabLs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</a:t>
                      </a:r>
                      <a:r>
                        <a:rPr lang="en-US" sz="10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Output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en-US" sz="10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jaro_d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endParaRPr lang="id-ID" sz="10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1513" marR="3151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513784"/>
                  </a:ext>
                </a:extLst>
              </a:tr>
            </a:tbl>
          </a:graphicData>
        </a:graphic>
      </p:graphicFrame>
      <p:graphicFrame>
        <p:nvGraphicFramePr>
          <p:cNvPr id="8" name="Tabel 7">
            <a:extLst>
              <a:ext uri="{FF2B5EF4-FFF2-40B4-BE49-F238E27FC236}">
                <a16:creationId xmlns:a16="http://schemas.microsoft.com/office/drawing/2014/main" id="{8181C341-DEB8-8647-9188-2D0A903FD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237096"/>
              </p:ext>
            </p:extLst>
          </p:nvPr>
        </p:nvGraphicFramePr>
        <p:xfrm>
          <a:off x="4495801" y="834390"/>
          <a:ext cx="3810000" cy="32386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39171588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Algoritma</a:t>
                      </a:r>
                      <a:r>
                        <a:rPr lang="en-US" sz="1100" b="1" u="sng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100" b="1" u="sng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Jaro_Winkler</a:t>
                      </a:r>
                      <a:endParaRPr lang="id-ID" sz="1200" b="1" u="sng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{I.S :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Memasukkan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teks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keyword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dan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teks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pengguna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}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{F.S :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Menampilkan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tingkat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kemiripan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teks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}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solidFill>
                            <a:sysClr val="windowText" lastClr="000000"/>
                          </a:solidFill>
                          <a:effectLst/>
                        </a:rPr>
                        <a:t>Kamus</a:t>
                      </a:r>
                      <a:r>
                        <a:rPr lang="en-US" sz="1100" b="1" u="sng" dirty="0">
                          <a:solidFill>
                            <a:sysClr val="windowText" lastClr="000000"/>
                          </a:solidFill>
                          <a:effectLst/>
                        </a:rPr>
                        <a:t> :</a:t>
                      </a:r>
                      <a:endParaRPr lang="id-ID" sz="1200" b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teks1, teks2 : string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jaro_d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, l, p,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jaro_w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: integer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1" u="sng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Algoritma</a:t>
                      </a:r>
                      <a:r>
                        <a:rPr lang="en-US" sz="1100" b="1" u="sng" dirty="0">
                          <a:solidFill>
                            <a:sysClr val="windowText" lastClr="000000"/>
                          </a:solidFill>
                          <a:effectLst/>
                        </a:rPr>
                        <a:t> :</a:t>
                      </a:r>
                      <a:endParaRPr lang="id-ID" sz="1200" b="1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</a:t>
                      </a:r>
                      <a:r>
                        <a:rPr lang="en-US" sz="11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Input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(teks1, teks2) 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p ← 0,1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jaro_d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←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Jaro_Distance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(teks1, teks2)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l ← {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mencari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prefix teks1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dan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teks2}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jaro_w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←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jaro_d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+ l + p * (1 – 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jaro_d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	</a:t>
                      </a:r>
                      <a:r>
                        <a:rPr lang="en-US" sz="1100" b="0" u="sng" dirty="0">
                          <a:solidFill>
                            <a:sysClr val="windowText" lastClr="000000"/>
                          </a:solidFill>
                          <a:effectLst/>
                        </a:rPr>
                        <a:t>Output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(</a:t>
                      </a:r>
                      <a:r>
                        <a:rPr lang="en-US" sz="1100" b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jaro_w</a:t>
                      </a:r>
                      <a:r>
                        <a:rPr lang="en-US" sz="1100" b="0" dirty="0"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endParaRPr lang="id-ID" sz="1200" b="0" dirty="0">
                        <a:solidFill>
                          <a:sysClr val="windowText" lastClr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28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561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dirty="0"/>
              <a:t>Analisis </a:t>
            </a:r>
            <a:r>
              <a:rPr lang="id-ID" dirty="0" err="1"/>
              <a:t>Algoritma</a:t>
            </a:r>
            <a:r>
              <a:rPr lang="id-ID" dirty="0"/>
              <a:t> </a:t>
            </a:r>
            <a:r>
              <a:rPr lang="id-ID" i="1" dirty="0" err="1"/>
              <a:t>Forward</a:t>
            </a:r>
            <a:r>
              <a:rPr lang="id-ID" i="1" dirty="0"/>
              <a:t> </a:t>
            </a:r>
            <a:r>
              <a:rPr lang="id-ID" i="1" dirty="0" err="1"/>
              <a:t>Chaining</a:t>
            </a:r>
            <a:endParaRPr lang="id-ID" i="1" dirty="0"/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ANALISIS &amp;</a:t>
            </a:r>
            <a:r>
              <a:rPr lang="id-ID" dirty="0">
                <a:latin typeface="Raleway" panose="020B0003030101060003" pitchFamily="34" charset="0"/>
              </a:rPr>
              <a:t> PERANCANGAN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C3A0EC5-FB3D-E448-A988-995CA6CC9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07559"/>
              </p:ext>
            </p:extLst>
          </p:nvPr>
        </p:nvGraphicFramePr>
        <p:xfrm>
          <a:off x="448179" y="1646940"/>
          <a:ext cx="3886200" cy="28096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96023">
                  <a:extLst>
                    <a:ext uri="{9D8B030D-6E8A-4147-A177-3AD203B41FA5}">
                      <a16:colId xmlns:a16="http://schemas.microsoft.com/office/drawing/2014/main" val="2409166298"/>
                    </a:ext>
                  </a:extLst>
                </a:gridCol>
                <a:gridCol w="3390177">
                  <a:extLst>
                    <a:ext uri="{9D8B030D-6E8A-4147-A177-3AD203B41FA5}">
                      <a16:colId xmlns:a16="http://schemas.microsoft.com/office/drawing/2014/main" val="2764273697"/>
                    </a:ext>
                  </a:extLst>
                </a:gridCol>
              </a:tblGrid>
              <a:tr h="351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1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melakukan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request event menu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utama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response event menu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utama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1197729252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2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memilih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katalog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produk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menampilkan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response event carousel daftar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produk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3555962056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3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melakukan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pemesanan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pertanyaan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jumlah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pesanan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1465468604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4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jumlah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pesanan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pertanyaan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nama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pemesan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171213013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5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nama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pemesan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pertanyaan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kontak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yang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dapat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dihubungi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390793665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6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kontak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pertanyaan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alamat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pemesan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1572319094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7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alamat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pemesan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bertanya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metode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pengiriman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3767820322"/>
                  </a:ext>
                </a:extLst>
              </a:tr>
              <a:tr h="35120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8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telah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memilih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metode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pengiriman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bertanya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konfirmasi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kelengkapan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data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180351004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B5BBD419-1499-9F4E-AA12-AA644E5C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74882"/>
              </p:ext>
            </p:extLst>
          </p:nvPr>
        </p:nvGraphicFramePr>
        <p:xfrm>
          <a:off x="4572000" y="1646940"/>
          <a:ext cx="4038600" cy="28096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30280">
                  <a:extLst>
                    <a:ext uri="{9D8B030D-6E8A-4147-A177-3AD203B41FA5}">
                      <a16:colId xmlns:a16="http://schemas.microsoft.com/office/drawing/2014/main" val="918011772"/>
                    </a:ext>
                  </a:extLst>
                </a:gridCol>
                <a:gridCol w="3508320">
                  <a:extLst>
                    <a:ext uri="{9D8B030D-6E8A-4147-A177-3AD203B41FA5}">
                      <a16:colId xmlns:a16="http://schemas.microsoft.com/office/drawing/2014/main" val="2051270120"/>
                    </a:ext>
                  </a:extLst>
                </a:gridCol>
              </a:tblGrid>
              <a:tr h="3511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9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mengkonfirmasi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data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nota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pembayaran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3421910245"/>
                  </a:ext>
                </a:extLst>
              </a:tr>
              <a:tr h="3511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10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ingin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merubah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data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mengulang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pada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Rule 4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2262511380"/>
                  </a:ext>
                </a:extLst>
              </a:tr>
              <a:tr h="3511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11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telah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melakukan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pembayaran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meminta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untuk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upload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bukti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pembayaran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3509706440"/>
                  </a:ext>
                </a:extLst>
              </a:tr>
              <a:tr h="3511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12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telah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melakukan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upload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bukti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pembayaran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mengirimkan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2609477438"/>
                  </a:ext>
                </a:extLst>
              </a:tr>
              <a:tr h="3512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13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memilih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riwayat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pesanan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menampilkan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response event carousel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riwayat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pesanan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2138649318"/>
                  </a:ext>
                </a:extLst>
              </a:tr>
              <a:tr h="3512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14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memilih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tentang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menampilkan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response event menu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tentang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3997554158"/>
                  </a:ext>
                </a:extLst>
              </a:tr>
              <a:tr h="3511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15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memilih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toko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menampilkan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detail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profil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toko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3067552901"/>
                  </a:ext>
                </a:extLst>
              </a:tr>
              <a:tr h="35119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Rule 16 </a:t>
                      </a:r>
                      <a:endParaRPr lang="id-ID" sz="105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</a:tabLst>
                      </a:pP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JIKA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pelanggan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memilih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pembayaran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LINE Bot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menampilkan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cara</a:t>
                      </a:r>
                      <a:r>
                        <a:rPr lang="en-US" sz="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pembayaran</a:t>
                      </a:r>
                      <a:endParaRPr lang="id-ID" sz="10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070" marR="65070" marT="0" marB="0"/>
                </a:tc>
                <a:extLst>
                  <a:ext uri="{0D108BD9-81ED-4DB2-BD59-A6C34878D82A}">
                    <a16:rowId xmlns:a16="http://schemas.microsoft.com/office/drawing/2014/main" val="2412513022"/>
                  </a:ext>
                </a:extLst>
              </a:tr>
            </a:tbl>
          </a:graphicData>
        </a:graphic>
      </p:graphicFrame>
      <p:sp>
        <p:nvSpPr>
          <p:cNvPr id="4" name="Kotak Teks 3">
            <a:extLst>
              <a:ext uri="{FF2B5EF4-FFF2-40B4-BE49-F238E27FC236}">
                <a16:creationId xmlns:a16="http://schemas.microsoft.com/office/drawing/2014/main" id="{FF613E17-0902-184C-ADA2-F5360F3BC9CF}"/>
              </a:ext>
            </a:extLst>
          </p:cNvPr>
          <p:cNvSpPr txBox="1"/>
          <p:nvPr/>
        </p:nvSpPr>
        <p:spPr>
          <a:xfrm>
            <a:off x="448179" y="1121175"/>
            <a:ext cx="8162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Pembangunan aturan dalam LINE Bot di dasari atas aktivitas permintaan pelanggan pada LINE Bot dan aktivitas </a:t>
            </a:r>
            <a:r>
              <a:rPr lang="id-ID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</a:t>
            </a:r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diberikan oleh LINE Bot kepada pelanggan, sehingga membentuk sebuah tabel aturan sebagai berikut. </a:t>
            </a:r>
          </a:p>
        </p:txBody>
      </p:sp>
    </p:spTree>
    <p:extLst>
      <p:ext uri="{BB962C8B-B14F-4D97-AF65-F5344CB8AC3E}">
        <p14:creationId xmlns:p14="http://schemas.microsoft.com/office/powerpoint/2010/main" val="368637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IDENTIFIKASI </a:t>
            </a:r>
            <a:r>
              <a:rPr lang="en-US" dirty="0">
                <a:latin typeface="Raleway" panose="020B0003030101060003" pitchFamily="34" charset="0"/>
              </a:rPr>
              <a:t>MASALAH</a:t>
            </a:r>
          </a:p>
        </p:txBody>
      </p:sp>
      <p:sp>
        <p:nvSpPr>
          <p:cNvPr id="48" name="Inhaltsplatzhalter 4">
            <a:extLst>
              <a:ext uri="{FF2B5EF4-FFF2-40B4-BE49-F238E27FC236}">
                <a16:creationId xmlns:a16="http://schemas.microsoft.com/office/drawing/2014/main" id="{B669E0ED-A872-4A7B-9B61-D0AD979D452D}"/>
              </a:ext>
            </a:extLst>
          </p:cNvPr>
          <p:cNvSpPr txBox="1">
            <a:spLocks/>
          </p:cNvSpPr>
          <p:nvPr/>
        </p:nvSpPr>
        <p:spPr>
          <a:xfrm>
            <a:off x="3347918" y="2674720"/>
            <a:ext cx="2434523" cy="93525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Keterbatasan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UMKM di Kota Bandung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dalam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melayani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pertanyaan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pelanggan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dalam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rentang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waktu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yang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bersamaan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AC2FEF-DB30-40B1-8CAF-715D4789E0B0}"/>
              </a:ext>
            </a:extLst>
          </p:cNvPr>
          <p:cNvGrpSpPr/>
          <p:nvPr/>
        </p:nvGrpSpPr>
        <p:grpSpPr>
          <a:xfrm>
            <a:off x="3170455" y="1386841"/>
            <a:ext cx="2789455" cy="3145034"/>
            <a:chOff x="3170455" y="1352550"/>
            <a:chExt cx="2789455" cy="235633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7F7DF27-10C4-4A86-BE38-8B8BD4132D8D}"/>
                </a:ext>
              </a:extLst>
            </p:cNvPr>
            <p:cNvCxnSpPr/>
            <p:nvPr/>
          </p:nvCxnSpPr>
          <p:spPr>
            <a:xfrm>
              <a:off x="3170455" y="1352550"/>
              <a:ext cx="0" cy="2356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62471C4-F0C3-4895-B365-6957469653E3}"/>
                </a:ext>
              </a:extLst>
            </p:cNvPr>
            <p:cNvCxnSpPr/>
            <p:nvPr/>
          </p:nvCxnSpPr>
          <p:spPr>
            <a:xfrm>
              <a:off x="5959910" y="1352550"/>
              <a:ext cx="0" cy="235633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Oval 90">
            <a:extLst>
              <a:ext uri="{FF2B5EF4-FFF2-40B4-BE49-F238E27FC236}">
                <a16:creationId xmlns:a16="http://schemas.microsoft.com/office/drawing/2014/main" id="{BA86E427-C927-444C-A358-5C3197E363EB}"/>
              </a:ext>
            </a:extLst>
          </p:cNvPr>
          <p:cNvSpPr/>
          <p:nvPr/>
        </p:nvSpPr>
        <p:spPr bwMode="auto">
          <a:xfrm>
            <a:off x="3894622" y="1242160"/>
            <a:ext cx="1354756" cy="1354756"/>
          </a:xfrm>
          <a:prstGeom prst="ellipse">
            <a:avLst/>
          </a:prstGeom>
          <a:solidFill>
            <a:schemeClr val="accent2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6" name="Inhaltsplatzhalter 4">
            <a:extLst>
              <a:ext uri="{FF2B5EF4-FFF2-40B4-BE49-F238E27FC236}">
                <a16:creationId xmlns:a16="http://schemas.microsoft.com/office/drawing/2014/main" id="{7135C701-ADEA-401C-83A5-ECE7453109B4}"/>
              </a:ext>
            </a:extLst>
          </p:cNvPr>
          <p:cNvSpPr txBox="1">
            <a:spLocks/>
          </p:cNvSpPr>
          <p:nvPr/>
        </p:nvSpPr>
        <p:spPr>
          <a:xfrm>
            <a:off x="685812" y="2674720"/>
            <a:ext cx="2307180" cy="93532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Kesulitan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UMKM di Kota Bandung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dalam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membangun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sebuah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website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penunjang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media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promosi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produk</a:t>
            </a:r>
            <a:endParaRPr lang="en-US" sz="1400" i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AE75CF9-F882-4FDF-B4DC-3F57712FD7A0}"/>
              </a:ext>
            </a:extLst>
          </p:cNvPr>
          <p:cNvSpPr/>
          <p:nvPr/>
        </p:nvSpPr>
        <p:spPr bwMode="auto">
          <a:xfrm>
            <a:off x="1098350" y="1242160"/>
            <a:ext cx="1354756" cy="1354756"/>
          </a:xfrm>
          <a:prstGeom prst="ellipse">
            <a:avLst/>
          </a:prstGeom>
          <a:solidFill>
            <a:schemeClr val="accent1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101" name="Freeform 36">
            <a:extLst>
              <a:ext uri="{FF2B5EF4-FFF2-40B4-BE49-F238E27FC236}">
                <a16:creationId xmlns:a16="http://schemas.microsoft.com/office/drawing/2014/main" id="{64741D15-406F-4110-8677-143AC93B4DFB}"/>
              </a:ext>
            </a:extLst>
          </p:cNvPr>
          <p:cNvSpPr/>
          <p:nvPr/>
        </p:nvSpPr>
        <p:spPr bwMode="auto">
          <a:xfrm>
            <a:off x="1435303" y="3849340"/>
            <a:ext cx="680850" cy="680850"/>
          </a:xfrm>
          <a:custGeom>
            <a:avLst/>
            <a:gdLst>
              <a:gd name="connsiteX0" fmla="*/ 680692 w 1361384"/>
              <a:gd name="connsiteY0" fmla="*/ 0 h 1361384"/>
              <a:gd name="connsiteX1" fmla="*/ 806418 w 1361384"/>
              <a:gd name="connsiteY1" fmla="*/ 52077 h 1361384"/>
              <a:gd name="connsiteX2" fmla="*/ 1309307 w 1361384"/>
              <a:gd name="connsiteY2" fmla="*/ 554966 h 1361384"/>
              <a:gd name="connsiteX3" fmla="*/ 1309307 w 1361384"/>
              <a:gd name="connsiteY3" fmla="*/ 806419 h 1361384"/>
              <a:gd name="connsiteX4" fmla="*/ 806418 w 1361384"/>
              <a:gd name="connsiteY4" fmla="*/ 1309307 h 1361384"/>
              <a:gd name="connsiteX5" fmla="*/ 554966 w 1361384"/>
              <a:gd name="connsiteY5" fmla="*/ 1309307 h 1361384"/>
              <a:gd name="connsiteX6" fmla="*/ 52077 w 1361384"/>
              <a:gd name="connsiteY6" fmla="*/ 806419 h 1361384"/>
              <a:gd name="connsiteX7" fmla="*/ 52077 w 1361384"/>
              <a:gd name="connsiteY7" fmla="*/ 554966 h 1361384"/>
              <a:gd name="connsiteX8" fmla="*/ 554966 w 1361384"/>
              <a:gd name="connsiteY8" fmla="*/ 52077 h 1361384"/>
              <a:gd name="connsiteX9" fmla="*/ 680692 w 1361384"/>
              <a:gd name="connsiteY9" fmla="*/ 0 h 136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1384" h="1361384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02" name="Freeform 50">
            <a:extLst>
              <a:ext uri="{FF2B5EF4-FFF2-40B4-BE49-F238E27FC236}">
                <a16:creationId xmlns:a16="http://schemas.microsoft.com/office/drawing/2014/main" id="{B66F0126-123D-4955-B08C-3F3F80D5B18A}"/>
              </a:ext>
            </a:extLst>
          </p:cNvPr>
          <p:cNvSpPr/>
          <p:nvPr/>
        </p:nvSpPr>
        <p:spPr bwMode="auto">
          <a:xfrm>
            <a:off x="4231575" y="3849340"/>
            <a:ext cx="680850" cy="680850"/>
          </a:xfrm>
          <a:custGeom>
            <a:avLst/>
            <a:gdLst>
              <a:gd name="connsiteX0" fmla="*/ 680692 w 1361384"/>
              <a:gd name="connsiteY0" fmla="*/ 0 h 1361384"/>
              <a:gd name="connsiteX1" fmla="*/ 806418 w 1361384"/>
              <a:gd name="connsiteY1" fmla="*/ 52077 h 1361384"/>
              <a:gd name="connsiteX2" fmla="*/ 1309307 w 1361384"/>
              <a:gd name="connsiteY2" fmla="*/ 554966 h 1361384"/>
              <a:gd name="connsiteX3" fmla="*/ 1309307 w 1361384"/>
              <a:gd name="connsiteY3" fmla="*/ 806419 h 1361384"/>
              <a:gd name="connsiteX4" fmla="*/ 806418 w 1361384"/>
              <a:gd name="connsiteY4" fmla="*/ 1309307 h 1361384"/>
              <a:gd name="connsiteX5" fmla="*/ 554966 w 1361384"/>
              <a:gd name="connsiteY5" fmla="*/ 1309307 h 1361384"/>
              <a:gd name="connsiteX6" fmla="*/ 52077 w 1361384"/>
              <a:gd name="connsiteY6" fmla="*/ 806419 h 1361384"/>
              <a:gd name="connsiteX7" fmla="*/ 52077 w 1361384"/>
              <a:gd name="connsiteY7" fmla="*/ 554966 h 1361384"/>
              <a:gd name="connsiteX8" fmla="*/ 554966 w 1361384"/>
              <a:gd name="connsiteY8" fmla="*/ 52077 h 1361384"/>
              <a:gd name="connsiteX9" fmla="*/ 680692 w 1361384"/>
              <a:gd name="connsiteY9" fmla="*/ 0 h 136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1384" h="1361384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72" name="Inhaltsplatzhalter 4">
            <a:extLst>
              <a:ext uri="{FF2B5EF4-FFF2-40B4-BE49-F238E27FC236}">
                <a16:creationId xmlns:a16="http://schemas.microsoft.com/office/drawing/2014/main" id="{0B11F202-BBB0-4EC6-8224-8172E2AA21BA}"/>
              </a:ext>
            </a:extLst>
          </p:cNvPr>
          <p:cNvSpPr txBox="1">
            <a:spLocks/>
          </p:cNvSpPr>
          <p:nvPr/>
        </p:nvSpPr>
        <p:spPr>
          <a:xfrm>
            <a:off x="6137380" y="2674720"/>
            <a:ext cx="2320805" cy="10774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Belum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adanya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sistem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yang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dapat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mengintegrasikan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layanan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cloud computing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dengan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LINE Bot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untuk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media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promosi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produk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UMKM di Kota Bandung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C8E09662-8D1F-4F7F-AB4A-8C27DA32C065}"/>
              </a:ext>
            </a:extLst>
          </p:cNvPr>
          <p:cNvSpPr/>
          <p:nvPr/>
        </p:nvSpPr>
        <p:spPr bwMode="auto">
          <a:xfrm>
            <a:off x="6677258" y="1242160"/>
            <a:ext cx="1354756" cy="1354756"/>
          </a:xfrm>
          <a:prstGeom prst="ellipse">
            <a:avLst/>
          </a:prstGeom>
          <a:solidFill>
            <a:schemeClr val="accent3"/>
          </a:solidFill>
          <a:ln w="2857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03" name="Freeform 55">
            <a:extLst>
              <a:ext uri="{FF2B5EF4-FFF2-40B4-BE49-F238E27FC236}">
                <a16:creationId xmlns:a16="http://schemas.microsoft.com/office/drawing/2014/main" id="{BF73F80E-9142-4588-985B-AE4FC0C182F3}"/>
              </a:ext>
            </a:extLst>
          </p:cNvPr>
          <p:cNvSpPr/>
          <p:nvPr/>
        </p:nvSpPr>
        <p:spPr bwMode="auto">
          <a:xfrm>
            <a:off x="7014211" y="3849340"/>
            <a:ext cx="680850" cy="680850"/>
          </a:xfrm>
          <a:custGeom>
            <a:avLst/>
            <a:gdLst>
              <a:gd name="connsiteX0" fmla="*/ 680692 w 1361384"/>
              <a:gd name="connsiteY0" fmla="*/ 0 h 1361384"/>
              <a:gd name="connsiteX1" fmla="*/ 806418 w 1361384"/>
              <a:gd name="connsiteY1" fmla="*/ 52077 h 1361384"/>
              <a:gd name="connsiteX2" fmla="*/ 1309307 w 1361384"/>
              <a:gd name="connsiteY2" fmla="*/ 554966 h 1361384"/>
              <a:gd name="connsiteX3" fmla="*/ 1309307 w 1361384"/>
              <a:gd name="connsiteY3" fmla="*/ 806419 h 1361384"/>
              <a:gd name="connsiteX4" fmla="*/ 806418 w 1361384"/>
              <a:gd name="connsiteY4" fmla="*/ 1309307 h 1361384"/>
              <a:gd name="connsiteX5" fmla="*/ 554966 w 1361384"/>
              <a:gd name="connsiteY5" fmla="*/ 1309307 h 1361384"/>
              <a:gd name="connsiteX6" fmla="*/ 52077 w 1361384"/>
              <a:gd name="connsiteY6" fmla="*/ 806419 h 1361384"/>
              <a:gd name="connsiteX7" fmla="*/ 52077 w 1361384"/>
              <a:gd name="connsiteY7" fmla="*/ 554966 h 1361384"/>
              <a:gd name="connsiteX8" fmla="*/ 554966 w 1361384"/>
              <a:gd name="connsiteY8" fmla="*/ 52077 h 1361384"/>
              <a:gd name="connsiteX9" fmla="*/ 680692 w 1361384"/>
              <a:gd name="connsiteY9" fmla="*/ 0 h 136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1384" h="1361384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7" name="Grafik 6" descr="Web design">
            <a:extLst>
              <a:ext uri="{FF2B5EF4-FFF2-40B4-BE49-F238E27FC236}">
                <a16:creationId xmlns:a16="http://schemas.microsoft.com/office/drawing/2014/main" id="{4A7B2857-5A3F-8C45-9712-1963FC7A5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8528" y="1462338"/>
            <a:ext cx="914400" cy="914400"/>
          </a:xfrm>
          <a:prstGeom prst="rect">
            <a:avLst/>
          </a:prstGeom>
        </p:spPr>
      </p:pic>
      <p:pic>
        <p:nvPicPr>
          <p:cNvPr id="9" name="Grafik 8" descr="Customer review">
            <a:extLst>
              <a:ext uri="{FF2B5EF4-FFF2-40B4-BE49-F238E27FC236}">
                <a16:creationId xmlns:a16="http://schemas.microsoft.com/office/drawing/2014/main" id="{526D4F98-9B99-B147-B07A-16F04BBF7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4800" y="1463340"/>
            <a:ext cx="914400" cy="914400"/>
          </a:xfrm>
          <a:prstGeom prst="rect">
            <a:avLst/>
          </a:prstGeom>
        </p:spPr>
      </p:pic>
      <p:pic>
        <p:nvPicPr>
          <p:cNvPr id="11" name="Grafik 10" descr="Workflow">
            <a:extLst>
              <a:ext uri="{FF2B5EF4-FFF2-40B4-BE49-F238E27FC236}">
                <a16:creationId xmlns:a16="http://schemas.microsoft.com/office/drawing/2014/main" id="{EAEC1EC4-7530-0A45-AD77-837A57DC52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7436" y="14623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5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accel="20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accel="20000" decel="5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accel="20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accel="20000" decel="5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accel="20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1" grpId="0" animBg="1"/>
      <p:bldP spid="46" grpId="0"/>
      <p:bldP spid="92" grpId="0" animBg="1"/>
      <p:bldP spid="101" grpId="0" animBg="1"/>
      <p:bldP spid="102" grpId="0" animBg="1"/>
      <p:bldP spid="72" grpId="0"/>
      <p:bldP spid="93" grpId="0" animBg="1"/>
      <p:bldP spid="1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381000" y="971550"/>
            <a:ext cx="8368363" cy="245341"/>
          </a:xfrm>
        </p:spPr>
        <p:txBody>
          <a:bodyPr/>
          <a:lstStyle/>
          <a:p>
            <a:pPr algn="ctr"/>
            <a:r>
              <a:rPr lang="en-US" sz="1400" dirty="0" err="1"/>
              <a:t>Membangun</a:t>
            </a:r>
            <a:r>
              <a:rPr lang="en-US" sz="1400" dirty="0"/>
              <a:t> </a:t>
            </a:r>
            <a:r>
              <a:rPr lang="en-US" sz="1400" dirty="0" err="1"/>
              <a:t>aplikasi</a:t>
            </a:r>
            <a:r>
              <a:rPr lang="en-US" sz="1400" dirty="0"/>
              <a:t> yang </a:t>
            </a:r>
            <a:r>
              <a:rPr lang="en-US" sz="1400" dirty="0" err="1"/>
              <a:t>menerapkan</a:t>
            </a:r>
            <a:r>
              <a:rPr lang="en-US" sz="1400" dirty="0"/>
              <a:t> </a:t>
            </a:r>
            <a:r>
              <a:rPr lang="en-US" sz="1400" dirty="0" err="1"/>
              <a:t>teknologi</a:t>
            </a:r>
            <a:r>
              <a:rPr lang="en-US" sz="1400" dirty="0"/>
              <a:t> </a:t>
            </a:r>
            <a:r>
              <a:rPr lang="en-US" sz="1400" i="1" dirty="0"/>
              <a:t>cloud computing </a:t>
            </a:r>
          </a:p>
          <a:p>
            <a:pPr algn="ctr"/>
            <a:r>
              <a:rPr lang="en-US" sz="1400" dirty="0" err="1"/>
              <a:t>dan</a:t>
            </a:r>
            <a:r>
              <a:rPr lang="en-US" sz="1400" dirty="0"/>
              <a:t> LINE Bot </a:t>
            </a:r>
            <a:r>
              <a:rPr lang="en-US" sz="1400" dirty="0" err="1"/>
              <a:t>sebagai</a:t>
            </a:r>
            <a:r>
              <a:rPr lang="en-US" sz="1400" dirty="0"/>
              <a:t> media </a:t>
            </a:r>
            <a:r>
              <a:rPr lang="en-US" sz="1400" dirty="0" err="1"/>
              <a:t>promosi</a:t>
            </a:r>
            <a:r>
              <a:rPr lang="en-US" sz="1400" dirty="0"/>
              <a:t> </a:t>
            </a:r>
            <a:r>
              <a:rPr lang="en-US" sz="1400" dirty="0" err="1"/>
              <a:t>produk</a:t>
            </a:r>
            <a:r>
              <a:rPr lang="en-US" sz="1400" dirty="0"/>
              <a:t> UMKM di Kota Bandung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MAKSUD &amp; </a:t>
            </a:r>
            <a:r>
              <a:rPr lang="en-US" dirty="0">
                <a:latin typeface="Raleway" panose="020B0003030101060003" pitchFamily="34" charset="0"/>
              </a:rPr>
              <a:t>TUJUAN</a:t>
            </a:r>
          </a:p>
        </p:txBody>
      </p:sp>
      <p:sp>
        <p:nvSpPr>
          <p:cNvPr id="23" name="Rounded Rectangle 1">
            <a:extLst>
              <a:ext uri="{FF2B5EF4-FFF2-40B4-BE49-F238E27FC236}">
                <a16:creationId xmlns:a16="http://schemas.microsoft.com/office/drawing/2014/main" id="{6FA7A3FF-BCDA-4EA1-9113-1E643E789D45}"/>
              </a:ext>
            </a:extLst>
          </p:cNvPr>
          <p:cNvSpPr/>
          <p:nvPr/>
        </p:nvSpPr>
        <p:spPr bwMode="auto">
          <a:xfrm>
            <a:off x="381000" y="1962150"/>
            <a:ext cx="2667000" cy="2373833"/>
          </a:xfrm>
          <a:prstGeom prst="roundRect">
            <a:avLst>
              <a:gd name="adj" fmla="val 244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F48B3A0-E0B1-4F5E-8680-968ED9346C50}"/>
              </a:ext>
            </a:extLst>
          </p:cNvPr>
          <p:cNvSpPr/>
          <p:nvPr/>
        </p:nvSpPr>
        <p:spPr bwMode="auto">
          <a:xfrm>
            <a:off x="1228725" y="1438022"/>
            <a:ext cx="971550" cy="9715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7" name="Inhaltsplatzhalter 4">
            <a:extLst>
              <a:ext uri="{FF2B5EF4-FFF2-40B4-BE49-F238E27FC236}">
                <a16:creationId xmlns:a16="http://schemas.microsoft.com/office/drawing/2014/main" id="{0032FB5B-6C78-42CD-9A58-905EEE58C699}"/>
              </a:ext>
            </a:extLst>
          </p:cNvPr>
          <p:cNvSpPr txBox="1">
            <a:spLocks/>
          </p:cNvSpPr>
          <p:nvPr/>
        </p:nvSpPr>
        <p:spPr>
          <a:xfrm>
            <a:off x="457200" y="2466022"/>
            <a:ext cx="2495549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 err="1">
                <a:latin typeface="+mj-lt"/>
              </a:rPr>
              <a:t>Membangun</a:t>
            </a:r>
            <a:r>
              <a:rPr lang="en-US" sz="1200" dirty="0">
                <a:latin typeface="+mj-lt"/>
              </a:rPr>
              <a:t> website yang </a:t>
            </a:r>
            <a:r>
              <a:rPr lang="en-US" sz="1200" dirty="0" err="1">
                <a:latin typeface="+mj-lt"/>
              </a:rPr>
              <a:t>menerapkan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teknologi</a:t>
            </a:r>
            <a:r>
              <a:rPr lang="en-US" sz="1200" dirty="0">
                <a:latin typeface="+mj-lt"/>
              </a:rPr>
              <a:t> </a:t>
            </a:r>
            <a:r>
              <a:rPr lang="en-US" sz="1200" i="1" dirty="0">
                <a:latin typeface="+mj-lt"/>
              </a:rPr>
              <a:t>cloud computing </a:t>
            </a:r>
            <a:r>
              <a:rPr lang="en-US" sz="1200" dirty="0" err="1">
                <a:latin typeface="+mj-lt"/>
              </a:rPr>
              <a:t>dengan</a:t>
            </a:r>
            <a:r>
              <a:rPr lang="en-US" sz="1200" dirty="0">
                <a:latin typeface="+mj-lt"/>
              </a:rPr>
              <a:t> model </a:t>
            </a:r>
            <a:r>
              <a:rPr lang="en-US" sz="1200" dirty="0" err="1">
                <a:latin typeface="+mj-lt"/>
              </a:rPr>
              <a:t>layanan</a:t>
            </a:r>
            <a:r>
              <a:rPr lang="en-US" sz="1200" dirty="0">
                <a:latin typeface="+mj-lt"/>
              </a:rPr>
              <a:t> </a:t>
            </a:r>
            <a:r>
              <a:rPr lang="en-US" sz="1200" i="1" dirty="0">
                <a:latin typeface="+mj-lt"/>
              </a:rPr>
              <a:t>Software as a Service </a:t>
            </a:r>
            <a:r>
              <a:rPr lang="en-US" sz="1200" dirty="0" err="1">
                <a:latin typeface="+mj-lt"/>
              </a:rPr>
              <a:t>untuk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mempermudah</a:t>
            </a:r>
            <a:r>
              <a:rPr lang="en-US" sz="1200" dirty="0">
                <a:latin typeface="+mj-lt"/>
              </a:rPr>
              <a:t> UMKM di Kota Bandung </a:t>
            </a:r>
            <a:r>
              <a:rPr lang="en-US" sz="1200" dirty="0" err="1">
                <a:latin typeface="+mj-lt"/>
              </a:rPr>
              <a:t>dalam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mengelola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produk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pemesanan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sebagai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penunjang</a:t>
            </a:r>
            <a:r>
              <a:rPr lang="en-US" sz="1200" dirty="0">
                <a:latin typeface="+mj-lt"/>
              </a:rPr>
              <a:t> media </a:t>
            </a:r>
            <a:r>
              <a:rPr lang="en-US" sz="1200" dirty="0" err="1">
                <a:latin typeface="+mj-lt"/>
              </a:rPr>
              <a:t>promosi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produk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secara</a:t>
            </a:r>
            <a:r>
              <a:rPr lang="en-US" sz="1200" dirty="0">
                <a:latin typeface="+mj-lt"/>
              </a:rPr>
              <a:t> </a:t>
            </a:r>
            <a:r>
              <a:rPr lang="en-US" sz="1200" i="1" dirty="0">
                <a:latin typeface="+mj-lt"/>
              </a:rPr>
              <a:t>online</a:t>
            </a:r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C6375A62-C38B-4CC1-A574-D913BFCD2AF4}"/>
              </a:ext>
            </a:extLst>
          </p:cNvPr>
          <p:cNvSpPr/>
          <p:nvPr/>
        </p:nvSpPr>
        <p:spPr bwMode="auto">
          <a:xfrm>
            <a:off x="1374075" y="3996564"/>
            <a:ext cx="680850" cy="680850"/>
          </a:xfrm>
          <a:custGeom>
            <a:avLst/>
            <a:gdLst>
              <a:gd name="connsiteX0" fmla="*/ 680692 w 1361384"/>
              <a:gd name="connsiteY0" fmla="*/ 0 h 1361384"/>
              <a:gd name="connsiteX1" fmla="*/ 806418 w 1361384"/>
              <a:gd name="connsiteY1" fmla="*/ 52077 h 1361384"/>
              <a:gd name="connsiteX2" fmla="*/ 1309307 w 1361384"/>
              <a:gd name="connsiteY2" fmla="*/ 554966 h 1361384"/>
              <a:gd name="connsiteX3" fmla="*/ 1309307 w 1361384"/>
              <a:gd name="connsiteY3" fmla="*/ 806419 h 1361384"/>
              <a:gd name="connsiteX4" fmla="*/ 806418 w 1361384"/>
              <a:gd name="connsiteY4" fmla="*/ 1309307 h 1361384"/>
              <a:gd name="connsiteX5" fmla="*/ 554966 w 1361384"/>
              <a:gd name="connsiteY5" fmla="*/ 1309307 h 1361384"/>
              <a:gd name="connsiteX6" fmla="*/ 52077 w 1361384"/>
              <a:gd name="connsiteY6" fmla="*/ 806419 h 1361384"/>
              <a:gd name="connsiteX7" fmla="*/ 52077 w 1361384"/>
              <a:gd name="connsiteY7" fmla="*/ 554966 h 1361384"/>
              <a:gd name="connsiteX8" fmla="*/ 554966 w 1361384"/>
              <a:gd name="connsiteY8" fmla="*/ 52077 h 1361384"/>
              <a:gd name="connsiteX9" fmla="*/ 680692 w 1361384"/>
              <a:gd name="connsiteY9" fmla="*/ 0 h 136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1384" h="1361384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42" name="Rounded Rectangle 19">
            <a:extLst>
              <a:ext uri="{FF2B5EF4-FFF2-40B4-BE49-F238E27FC236}">
                <a16:creationId xmlns:a16="http://schemas.microsoft.com/office/drawing/2014/main" id="{3E94EEF5-474A-419E-85BE-3AD6693F48CE}"/>
              </a:ext>
            </a:extLst>
          </p:cNvPr>
          <p:cNvSpPr/>
          <p:nvPr/>
        </p:nvSpPr>
        <p:spPr bwMode="auto">
          <a:xfrm>
            <a:off x="3231682" y="1962150"/>
            <a:ext cx="2667000" cy="2373833"/>
          </a:xfrm>
          <a:prstGeom prst="roundRect">
            <a:avLst>
              <a:gd name="adj" fmla="val 2440"/>
            </a:avLst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1232838-2FC3-448E-9A0A-0809EAF1EFEE}"/>
              </a:ext>
            </a:extLst>
          </p:cNvPr>
          <p:cNvSpPr/>
          <p:nvPr/>
        </p:nvSpPr>
        <p:spPr bwMode="auto">
          <a:xfrm>
            <a:off x="4079407" y="1438022"/>
            <a:ext cx="971550" cy="97155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EA2EDE3-86D0-4779-88F8-4975FD0A0CA3}"/>
              </a:ext>
            </a:extLst>
          </p:cNvPr>
          <p:cNvGrpSpPr/>
          <p:nvPr/>
        </p:nvGrpSpPr>
        <p:grpSpPr>
          <a:xfrm>
            <a:off x="4294492" y="1711072"/>
            <a:ext cx="541376" cy="425450"/>
            <a:chOff x="-650875" y="1612900"/>
            <a:chExt cx="1482725" cy="1165226"/>
          </a:xfrm>
          <a:solidFill>
            <a:schemeClr val="bg1"/>
          </a:solidFill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D370A4EF-E17D-43A8-A56F-ACD15326CD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650875" y="1612900"/>
              <a:ext cx="1165225" cy="952500"/>
            </a:xfrm>
            <a:custGeom>
              <a:avLst/>
              <a:gdLst>
                <a:gd name="T0" fmla="*/ 1160 w 2936"/>
                <a:gd name="T1" fmla="*/ 294 h 2402"/>
                <a:gd name="T2" fmla="*/ 795 w 2936"/>
                <a:gd name="T3" fmla="*/ 407 h 2402"/>
                <a:gd name="T4" fmla="*/ 533 w 2936"/>
                <a:gd name="T5" fmla="*/ 569 h 2402"/>
                <a:gd name="T6" fmla="*/ 351 w 2936"/>
                <a:gd name="T7" fmla="*/ 777 h 2402"/>
                <a:gd name="T8" fmla="*/ 270 w 2936"/>
                <a:gd name="T9" fmla="*/ 1007 h 2402"/>
                <a:gd name="T10" fmla="*/ 295 w 2936"/>
                <a:gd name="T11" fmla="*/ 1235 h 2402"/>
                <a:gd name="T12" fmla="*/ 416 w 2936"/>
                <a:gd name="T13" fmla="*/ 1449 h 2402"/>
                <a:gd name="T14" fmla="*/ 624 w 2936"/>
                <a:gd name="T15" fmla="*/ 1632 h 2402"/>
                <a:gd name="T16" fmla="*/ 885 w 2936"/>
                <a:gd name="T17" fmla="*/ 1923 h 2402"/>
                <a:gd name="T18" fmla="*/ 1257 w 2936"/>
                <a:gd name="T19" fmla="*/ 1855 h 2402"/>
                <a:gd name="T20" fmla="*/ 1677 w 2936"/>
                <a:gd name="T21" fmla="*/ 1856 h 2402"/>
                <a:gd name="T22" fmla="*/ 2065 w 2936"/>
                <a:gd name="T23" fmla="*/ 1760 h 2402"/>
                <a:gd name="T24" fmla="*/ 2345 w 2936"/>
                <a:gd name="T25" fmla="*/ 1611 h 2402"/>
                <a:gd name="T26" fmla="*/ 2549 w 2936"/>
                <a:gd name="T27" fmla="*/ 1412 h 2402"/>
                <a:gd name="T28" fmla="*/ 2656 w 2936"/>
                <a:gd name="T29" fmla="*/ 1187 h 2402"/>
                <a:gd name="T30" fmla="*/ 2656 w 2936"/>
                <a:gd name="T31" fmla="*/ 948 h 2402"/>
                <a:gd name="T32" fmla="*/ 2549 w 2936"/>
                <a:gd name="T33" fmla="*/ 723 h 2402"/>
                <a:gd name="T34" fmla="*/ 2345 w 2936"/>
                <a:gd name="T35" fmla="*/ 524 h 2402"/>
                <a:gd name="T36" fmla="*/ 2065 w 2936"/>
                <a:gd name="T37" fmla="*/ 375 h 2402"/>
                <a:gd name="T38" fmla="*/ 1677 w 2936"/>
                <a:gd name="T39" fmla="*/ 279 h 2402"/>
                <a:gd name="T40" fmla="*/ 1468 w 2936"/>
                <a:gd name="T41" fmla="*/ 0 h 2402"/>
                <a:gd name="T42" fmla="*/ 1904 w 2936"/>
                <a:gd name="T43" fmla="*/ 46 h 2402"/>
                <a:gd name="T44" fmla="*/ 2288 w 2936"/>
                <a:gd name="T45" fmla="*/ 180 h 2402"/>
                <a:gd name="T46" fmla="*/ 2573 w 2936"/>
                <a:gd name="T47" fmla="*/ 362 h 2402"/>
                <a:gd name="T48" fmla="*/ 2786 w 2936"/>
                <a:gd name="T49" fmla="*/ 593 h 2402"/>
                <a:gd name="T50" fmla="*/ 2909 w 2936"/>
                <a:gd name="T51" fmla="*/ 856 h 2402"/>
                <a:gd name="T52" fmla="*/ 2934 w 2936"/>
                <a:gd name="T53" fmla="*/ 1139 h 2402"/>
                <a:gd name="T54" fmla="*/ 2860 w 2936"/>
                <a:gd name="T55" fmla="*/ 1412 h 2402"/>
                <a:gd name="T56" fmla="*/ 2689 w 2936"/>
                <a:gd name="T57" fmla="*/ 1663 h 2402"/>
                <a:gd name="T58" fmla="*/ 2439 w 2936"/>
                <a:gd name="T59" fmla="*/ 1871 h 2402"/>
                <a:gd name="T60" fmla="*/ 2108 w 2936"/>
                <a:gd name="T61" fmla="*/ 2031 h 2402"/>
                <a:gd name="T62" fmla="*/ 1692 w 2936"/>
                <a:gd name="T63" fmla="*/ 2124 h 2402"/>
                <a:gd name="T64" fmla="*/ 1287 w 2936"/>
                <a:gd name="T65" fmla="*/ 2127 h 2402"/>
                <a:gd name="T66" fmla="*/ 922 w 2936"/>
                <a:gd name="T67" fmla="*/ 2213 h 2402"/>
                <a:gd name="T68" fmla="*/ 522 w 2936"/>
                <a:gd name="T69" fmla="*/ 2369 h 2402"/>
                <a:gd name="T70" fmla="*/ 336 w 2936"/>
                <a:gd name="T71" fmla="*/ 2402 h 2402"/>
                <a:gd name="T72" fmla="*/ 281 w 2936"/>
                <a:gd name="T73" fmla="*/ 2373 h 2402"/>
                <a:gd name="T74" fmla="*/ 267 w 2936"/>
                <a:gd name="T75" fmla="*/ 2328 h 2402"/>
                <a:gd name="T76" fmla="*/ 272 w 2936"/>
                <a:gd name="T77" fmla="*/ 2302 h 2402"/>
                <a:gd name="T78" fmla="*/ 280 w 2936"/>
                <a:gd name="T79" fmla="*/ 2288 h 2402"/>
                <a:gd name="T80" fmla="*/ 289 w 2936"/>
                <a:gd name="T81" fmla="*/ 2274 h 2402"/>
                <a:gd name="T82" fmla="*/ 294 w 2936"/>
                <a:gd name="T83" fmla="*/ 2270 h 2402"/>
                <a:gd name="T84" fmla="*/ 303 w 2936"/>
                <a:gd name="T85" fmla="*/ 2260 h 2402"/>
                <a:gd name="T86" fmla="*/ 311 w 2936"/>
                <a:gd name="T87" fmla="*/ 2250 h 2402"/>
                <a:gd name="T88" fmla="*/ 341 w 2936"/>
                <a:gd name="T89" fmla="*/ 2216 h 2402"/>
                <a:gd name="T90" fmla="*/ 413 w 2936"/>
                <a:gd name="T91" fmla="*/ 2136 h 2402"/>
                <a:gd name="T92" fmla="*/ 488 w 2936"/>
                <a:gd name="T93" fmla="*/ 2036 h 2402"/>
                <a:gd name="T94" fmla="*/ 483 w 2936"/>
                <a:gd name="T95" fmla="*/ 1859 h 2402"/>
                <a:gd name="T96" fmla="*/ 242 w 2936"/>
                <a:gd name="T97" fmla="*/ 1654 h 2402"/>
                <a:gd name="T98" fmla="*/ 76 w 2936"/>
                <a:gd name="T99" fmla="*/ 1407 h 2402"/>
                <a:gd name="T100" fmla="*/ 3 w 2936"/>
                <a:gd name="T101" fmla="*/ 1138 h 2402"/>
                <a:gd name="T102" fmla="*/ 27 w 2936"/>
                <a:gd name="T103" fmla="*/ 856 h 2402"/>
                <a:gd name="T104" fmla="*/ 150 w 2936"/>
                <a:gd name="T105" fmla="*/ 593 h 2402"/>
                <a:gd name="T106" fmla="*/ 363 w 2936"/>
                <a:gd name="T107" fmla="*/ 362 h 2402"/>
                <a:gd name="T108" fmla="*/ 649 w 2936"/>
                <a:gd name="T109" fmla="*/ 180 h 2402"/>
                <a:gd name="T110" fmla="*/ 1032 w 2936"/>
                <a:gd name="T111" fmla="*/ 46 h 2402"/>
                <a:gd name="T112" fmla="*/ 1468 w 2936"/>
                <a:gd name="T113" fmla="*/ 0 h 2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36" h="2402">
                  <a:moveTo>
                    <a:pt x="1468" y="266"/>
                  </a:moveTo>
                  <a:lnTo>
                    <a:pt x="1364" y="270"/>
                  </a:lnTo>
                  <a:lnTo>
                    <a:pt x="1260" y="279"/>
                  </a:lnTo>
                  <a:lnTo>
                    <a:pt x="1160" y="294"/>
                  </a:lnTo>
                  <a:lnTo>
                    <a:pt x="1062" y="315"/>
                  </a:lnTo>
                  <a:lnTo>
                    <a:pt x="965" y="341"/>
                  </a:lnTo>
                  <a:lnTo>
                    <a:pt x="871" y="375"/>
                  </a:lnTo>
                  <a:lnTo>
                    <a:pt x="795" y="407"/>
                  </a:lnTo>
                  <a:lnTo>
                    <a:pt x="723" y="443"/>
                  </a:lnTo>
                  <a:lnTo>
                    <a:pt x="655" y="482"/>
                  </a:lnTo>
                  <a:lnTo>
                    <a:pt x="592" y="524"/>
                  </a:lnTo>
                  <a:lnTo>
                    <a:pt x="533" y="569"/>
                  </a:lnTo>
                  <a:lnTo>
                    <a:pt x="480" y="618"/>
                  </a:lnTo>
                  <a:lnTo>
                    <a:pt x="431" y="669"/>
                  </a:lnTo>
                  <a:lnTo>
                    <a:pt x="387" y="723"/>
                  </a:lnTo>
                  <a:lnTo>
                    <a:pt x="351" y="777"/>
                  </a:lnTo>
                  <a:lnTo>
                    <a:pt x="320" y="833"/>
                  </a:lnTo>
                  <a:lnTo>
                    <a:pt x="297" y="890"/>
                  </a:lnTo>
                  <a:lnTo>
                    <a:pt x="280" y="948"/>
                  </a:lnTo>
                  <a:lnTo>
                    <a:pt x="270" y="1007"/>
                  </a:lnTo>
                  <a:lnTo>
                    <a:pt x="267" y="1067"/>
                  </a:lnTo>
                  <a:lnTo>
                    <a:pt x="270" y="1124"/>
                  </a:lnTo>
                  <a:lnTo>
                    <a:pt x="279" y="1180"/>
                  </a:lnTo>
                  <a:lnTo>
                    <a:pt x="295" y="1235"/>
                  </a:lnTo>
                  <a:lnTo>
                    <a:pt x="317" y="1290"/>
                  </a:lnTo>
                  <a:lnTo>
                    <a:pt x="344" y="1344"/>
                  </a:lnTo>
                  <a:lnTo>
                    <a:pt x="378" y="1398"/>
                  </a:lnTo>
                  <a:lnTo>
                    <a:pt x="416" y="1449"/>
                  </a:lnTo>
                  <a:lnTo>
                    <a:pt x="461" y="1499"/>
                  </a:lnTo>
                  <a:lnTo>
                    <a:pt x="511" y="1545"/>
                  </a:lnTo>
                  <a:lnTo>
                    <a:pt x="565" y="1589"/>
                  </a:lnTo>
                  <a:lnTo>
                    <a:pt x="624" y="1632"/>
                  </a:lnTo>
                  <a:lnTo>
                    <a:pt x="689" y="1672"/>
                  </a:lnTo>
                  <a:lnTo>
                    <a:pt x="891" y="1789"/>
                  </a:lnTo>
                  <a:lnTo>
                    <a:pt x="818" y="1964"/>
                  </a:lnTo>
                  <a:lnTo>
                    <a:pt x="885" y="1923"/>
                  </a:lnTo>
                  <a:lnTo>
                    <a:pt x="947" y="1883"/>
                  </a:lnTo>
                  <a:lnTo>
                    <a:pt x="1039" y="1819"/>
                  </a:lnTo>
                  <a:lnTo>
                    <a:pt x="1149" y="1839"/>
                  </a:lnTo>
                  <a:lnTo>
                    <a:pt x="1257" y="1855"/>
                  </a:lnTo>
                  <a:lnTo>
                    <a:pt x="1364" y="1865"/>
                  </a:lnTo>
                  <a:lnTo>
                    <a:pt x="1468" y="1868"/>
                  </a:lnTo>
                  <a:lnTo>
                    <a:pt x="1574" y="1865"/>
                  </a:lnTo>
                  <a:lnTo>
                    <a:pt x="1677" y="1856"/>
                  </a:lnTo>
                  <a:lnTo>
                    <a:pt x="1777" y="1841"/>
                  </a:lnTo>
                  <a:lnTo>
                    <a:pt x="1875" y="1820"/>
                  </a:lnTo>
                  <a:lnTo>
                    <a:pt x="1971" y="1794"/>
                  </a:lnTo>
                  <a:lnTo>
                    <a:pt x="2065" y="1760"/>
                  </a:lnTo>
                  <a:lnTo>
                    <a:pt x="2142" y="1728"/>
                  </a:lnTo>
                  <a:lnTo>
                    <a:pt x="2215" y="1691"/>
                  </a:lnTo>
                  <a:lnTo>
                    <a:pt x="2282" y="1653"/>
                  </a:lnTo>
                  <a:lnTo>
                    <a:pt x="2345" y="1611"/>
                  </a:lnTo>
                  <a:lnTo>
                    <a:pt x="2403" y="1566"/>
                  </a:lnTo>
                  <a:lnTo>
                    <a:pt x="2457" y="1517"/>
                  </a:lnTo>
                  <a:lnTo>
                    <a:pt x="2506" y="1466"/>
                  </a:lnTo>
                  <a:lnTo>
                    <a:pt x="2549" y="1412"/>
                  </a:lnTo>
                  <a:lnTo>
                    <a:pt x="2586" y="1358"/>
                  </a:lnTo>
                  <a:lnTo>
                    <a:pt x="2616" y="1302"/>
                  </a:lnTo>
                  <a:lnTo>
                    <a:pt x="2640" y="1244"/>
                  </a:lnTo>
                  <a:lnTo>
                    <a:pt x="2656" y="1187"/>
                  </a:lnTo>
                  <a:lnTo>
                    <a:pt x="2666" y="1128"/>
                  </a:lnTo>
                  <a:lnTo>
                    <a:pt x="2670" y="1067"/>
                  </a:lnTo>
                  <a:lnTo>
                    <a:pt x="2666" y="1007"/>
                  </a:lnTo>
                  <a:lnTo>
                    <a:pt x="2656" y="948"/>
                  </a:lnTo>
                  <a:lnTo>
                    <a:pt x="2640" y="890"/>
                  </a:lnTo>
                  <a:lnTo>
                    <a:pt x="2616" y="833"/>
                  </a:lnTo>
                  <a:lnTo>
                    <a:pt x="2586" y="777"/>
                  </a:lnTo>
                  <a:lnTo>
                    <a:pt x="2549" y="723"/>
                  </a:lnTo>
                  <a:lnTo>
                    <a:pt x="2506" y="669"/>
                  </a:lnTo>
                  <a:lnTo>
                    <a:pt x="2457" y="618"/>
                  </a:lnTo>
                  <a:lnTo>
                    <a:pt x="2403" y="569"/>
                  </a:lnTo>
                  <a:lnTo>
                    <a:pt x="2345" y="524"/>
                  </a:lnTo>
                  <a:lnTo>
                    <a:pt x="2282" y="482"/>
                  </a:lnTo>
                  <a:lnTo>
                    <a:pt x="2215" y="443"/>
                  </a:lnTo>
                  <a:lnTo>
                    <a:pt x="2142" y="407"/>
                  </a:lnTo>
                  <a:lnTo>
                    <a:pt x="2065" y="375"/>
                  </a:lnTo>
                  <a:lnTo>
                    <a:pt x="1971" y="341"/>
                  </a:lnTo>
                  <a:lnTo>
                    <a:pt x="1875" y="315"/>
                  </a:lnTo>
                  <a:lnTo>
                    <a:pt x="1777" y="294"/>
                  </a:lnTo>
                  <a:lnTo>
                    <a:pt x="1677" y="279"/>
                  </a:lnTo>
                  <a:lnTo>
                    <a:pt x="1574" y="270"/>
                  </a:lnTo>
                  <a:lnTo>
                    <a:pt x="1468" y="266"/>
                  </a:lnTo>
                  <a:close/>
                  <a:moveTo>
                    <a:pt x="1468" y="0"/>
                  </a:moveTo>
                  <a:lnTo>
                    <a:pt x="1468" y="0"/>
                  </a:lnTo>
                  <a:lnTo>
                    <a:pt x="1582" y="2"/>
                  </a:lnTo>
                  <a:lnTo>
                    <a:pt x="1692" y="11"/>
                  </a:lnTo>
                  <a:lnTo>
                    <a:pt x="1799" y="26"/>
                  </a:lnTo>
                  <a:lnTo>
                    <a:pt x="1904" y="46"/>
                  </a:lnTo>
                  <a:lnTo>
                    <a:pt x="2007" y="72"/>
                  </a:lnTo>
                  <a:lnTo>
                    <a:pt x="2108" y="104"/>
                  </a:lnTo>
                  <a:lnTo>
                    <a:pt x="2206" y="143"/>
                  </a:lnTo>
                  <a:lnTo>
                    <a:pt x="2288" y="180"/>
                  </a:lnTo>
                  <a:lnTo>
                    <a:pt x="2367" y="220"/>
                  </a:lnTo>
                  <a:lnTo>
                    <a:pt x="2439" y="264"/>
                  </a:lnTo>
                  <a:lnTo>
                    <a:pt x="2508" y="311"/>
                  </a:lnTo>
                  <a:lnTo>
                    <a:pt x="2573" y="362"/>
                  </a:lnTo>
                  <a:lnTo>
                    <a:pt x="2633" y="415"/>
                  </a:lnTo>
                  <a:lnTo>
                    <a:pt x="2689" y="472"/>
                  </a:lnTo>
                  <a:lnTo>
                    <a:pt x="2741" y="532"/>
                  </a:lnTo>
                  <a:lnTo>
                    <a:pt x="2786" y="593"/>
                  </a:lnTo>
                  <a:lnTo>
                    <a:pt x="2826" y="657"/>
                  </a:lnTo>
                  <a:lnTo>
                    <a:pt x="2860" y="723"/>
                  </a:lnTo>
                  <a:lnTo>
                    <a:pt x="2887" y="788"/>
                  </a:lnTo>
                  <a:lnTo>
                    <a:pt x="2909" y="856"/>
                  </a:lnTo>
                  <a:lnTo>
                    <a:pt x="2925" y="926"/>
                  </a:lnTo>
                  <a:lnTo>
                    <a:pt x="2934" y="996"/>
                  </a:lnTo>
                  <a:lnTo>
                    <a:pt x="2936" y="1067"/>
                  </a:lnTo>
                  <a:lnTo>
                    <a:pt x="2934" y="1139"/>
                  </a:lnTo>
                  <a:lnTo>
                    <a:pt x="2925" y="1209"/>
                  </a:lnTo>
                  <a:lnTo>
                    <a:pt x="2909" y="1278"/>
                  </a:lnTo>
                  <a:lnTo>
                    <a:pt x="2887" y="1347"/>
                  </a:lnTo>
                  <a:lnTo>
                    <a:pt x="2860" y="1412"/>
                  </a:lnTo>
                  <a:lnTo>
                    <a:pt x="2826" y="1478"/>
                  </a:lnTo>
                  <a:lnTo>
                    <a:pt x="2786" y="1542"/>
                  </a:lnTo>
                  <a:lnTo>
                    <a:pt x="2741" y="1603"/>
                  </a:lnTo>
                  <a:lnTo>
                    <a:pt x="2689" y="1663"/>
                  </a:lnTo>
                  <a:lnTo>
                    <a:pt x="2633" y="1720"/>
                  </a:lnTo>
                  <a:lnTo>
                    <a:pt x="2573" y="1773"/>
                  </a:lnTo>
                  <a:lnTo>
                    <a:pt x="2508" y="1824"/>
                  </a:lnTo>
                  <a:lnTo>
                    <a:pt x="2439" y="1871"/>
                  </a:lnTo>
                  <a:lnTo>
                    <a:pt x="2367" y="1915"/>
                  </a:lnTo>
                  <a:lnTo>
                    <a:pt x="2288" y="1955"/>
                  </a:lnTo>
                  <a:lnTo>
                    <a:pt x="2206" y="1992"/>
                  </a:lnTo>
                  <a:lnTo>
                    <a:pt x="2108" y="2031"/>
                  </a:lnTo>
                  <a:lnTo>
                    <a:pt x="2007" y="2062"/>
                  </a:lnTo>
                  <a:lnTo>
                    <a:pt x="1904" y="2089"/>
                  </a:lnTo>
                  <a:lnTo>
                    <a:pt x="1799" y="2109"/>
                  </a:lnTo>
                  <a:lnTo>
                    <a:pt x="1692" y="2124"/>
                  </a:lnTo>
                  <a:lnTo>
                    <a:pt x="1580" y="2133"/>
                  </a:lnTo>
                  <a:lnTo>
                    <a:pt x="1468" y="2135"/>
                  </a:lnTo>
                  <a:lnTo>
                    <a:pt x="1378" y="2133"/>
                  </a:lnTo>
                  <a:lnTo>
                    <a:pt x="1287" y="2127"/>
                  </a:lnTo>
                  <a:lnTo>
                    <a:pt x="1195" y="2117"/>
                  </a:lnTo>
                  <a:lnTo>
                    <a:pt x="1102" y="2102"/>
                  </a:lnTo>
                  <a:lnTo>
                    <a:pt x="1013" y="2160"/>
                  </a:lnTo>
                  <a:lnTo>
                    <a:pt x="922" y="2213"/>
                  </a:lnTo>
                  <a:lnTo>
                    <a:pt x="827" y="2260"/>
                  </a:lnTo>
                  <a:lnTo>
                    <a:pt x="728" y="2302"/>
                  </a:lnTo>
                  <a:lnTo>
                    <a:pt x="626" y="2338"/>
                  </a:lnTo>
                  <a:lnTo>
                    <a:pt x="522" y="2369"/>
                  </a:lnTo>
                  <a:lnTo>
                    <a:pt x="469" y="2381"/>
                  </a:lnTo>
                  <a:lnTo>
                    <a:pt x="408" y="2391"/>
                  </a:lnTo>
                  <a:lnTo>
                    <a:pt x="343" y="2402"/>
                  </a:lnTo>
                  <a:lnTo>
                    <a:pt x="336" y="2402"/>
                  </a:lnTo>
                  <a:lnTo>
                    <a:pt x="321" y="2401"/>
                  </a:lnTo>
                  <a:lnTo>
                    <a:pt x="306" y="2395"/>
                  </a:lnTo>
                  <a:lnTo>
                    <a:pt x="293" y="2386"/>
                  </a:lnTo>
                  <a:lnTo>
                    <a:pt x="281" y="2373"/>
                  </a:lnTo>
                  <a:lnTo>
                    <a:pt x="273" y="2359"/>
                  </a:lnTo>
                  <a:lnTo>
                    <a:pt x="269" y="2342"/>
                  </a:lnTo>
                  <a:lnTo>
                    <a:pt x="268" y="2335"/>
                  </a:lnTo>
                  <a:lnTo>
                    <a:pt x="267" y="2328"/>
                  </a:lnTo>
                  <a:lnTo>
                    <a:pt x="268" y="2321"/>
                  </a:lnTo>
                  <a:lnTo>
                    <a:pt x="268" y="2314"/>
                  </a:lnTo>
                  <a:lnTo>
                    <a:pt x="270" y="2309"/>
                  </a:lnTo>
                  <a:lnTo>
                    <a:pt x="272" y="2302"/>
                  </a:lnTo>
                  <a:lnTo>
                    <a:pt x="277" y="2292"/>
                  </a:lnTo>
                  <a:lnTo>
                    <a:pt x="278" y="2292"/>
                  </a:lnTo>
                  <a:lnTo>
                    <a:pt x="279" y="2291"/>
                  </a:lnTo>
                  <a:lnTo>
                    <a:pt x="280" y="2288"/>
                  </a:lnTo>
                  <a:lnTo>
                    <a:pt x="283" y="2285"/>
                  </a:lnTo>
                  <a:lnTo>
                    <a:pt x="285" y="2280"/>
                  </a:lnTo>
                  <a:lnTo>
                    <a:pt x="287" y="2276"/>
                  </a:lnTo>
                  <a:lnTo>
                    <a:pt x="289" y="2274"/>
                  </a:lnTo>
                  <a:lnTo>
                    <a:pt x="292" y="2271"/>
                  </a:lnTo>
                  <a:lnTo>
                    <a:pt x="293" y="2270"/>
                  </a:lnTo>
                  <a:lnTo>
                    <a:pt x="293" y="2270"/>
                  </a:lnTo>
                  <a:lnTo>
                    <a:pt x="294" y="2270"/>
                  </a:lnTo>
                  <a:lnTo>
                    <a:pt x="295" y="2269"/>
                  </a:lnTo>
                  <a:lnTo>
                    <a:pt x="297" y="2267"/>
                  </a:lnTo>
                  <a:lnTo>
                    <a:pt x="300" y="2263"/>
                  </a:lnTo>
                  <a:lnTo>
                    <a:pt x="303" y="2260"/>
                  </a:lnTo>
                  <a:lnTo>
                    <a:pt x="305" y="2255"/>
                  </a:lnTo>
                  <a:lnTo>
                    <a:pt x="307" y="2252"/>
                  </a:lnTo>
                  <a:lnTo>
                    <a:pt x="310" y="2251"/>
                  </a:lnTo>
                  <a:lnTo>
                    <a:pt x="311" y="2250"/>
                  </a:lnTo>
                  <a:lnTo>
                    <a:pt x="311" y="2250"/>
                  </a:lnTo>
                  <a:lnTo>
                    <a:pt x="318" y="2242"/>
                  </a:lnTo>
                  <a:lnTo>
                    <a:pt x="328" y="2230"/>
                  </a:lnTo>
                  <a:lnTo>
                    <a:pt x="341" y="2216"/>
                  </a:lnTo>
                  <a:lnTo>
                    <a:pt x="359" y="2197"/>
                  </a:lnTo>
                  <a:lnTo>
                    <a:pt x="381" y="2174"/>
                  </a:lnTo>
                  <a:lnTo>
                    <a:pt x="399" y="2153"/>
                  </a:lnTo>
                  <a:lnTo>
                    <a:pt x="413" y="2136"/>
                  </a:lnTo>
                  <a:lnTo>
                    <a:pt x="425" y="2120"/>
                  </a:lnTo>
                  <a:lnTo>
                    <a:pt x="441" y="2100"/>
                  </a:lnTo>
                  <a:lnTo>
                    <a:pt x="459" y="2076"/>
                  </a:lnTo>
                  <a:lnTo>
                    <a:pt x="488" y="2036"/>
                  </a:lnTo>
                  <a:lnTo>
                    <a:pt x="512" y="1996"/>
                  </a:lnTo>
                  <a:lnTo>
                    <a:pt x="533" y="1952"/>
                  </a:lnTo>
                  <a:lnTo>
                    <a:pt x="555" y="1904"/>
                  </a:lnTo>
                  <a:lnTo>
                    <a:pt x="483" y="1859"/>
                  </a:lnTo>
                  <a:lnTo>
                    <a:pt x="416" y="1813"/>
                  </a:lnTo>
                  <a:lnTo>
                    <a:pt x="354" y="1763"/>
                  </a:lnTo>
                  <a:lnTo>
                    <a:pt x="295" y="1710"/>
                  </a:lnTo>
                  <a:lnTo>
                    <a:pt x="242" y="1654"/>
                  </a:lnTo>
                  <a:lnTo>
                    <a:pt x="193" y="1596"/>
                  </a:lnTo>
                  <a:lnTo>
                    <a:pt x="149" y="1535"/>
                  </a:lnTo>
                  <a:lnTo>
                    <a:pt x="109" y="1471"/>
                  </a:lnTo>
                  <a:lnTo>
                    <a:pt x="76" y="1407"/>
                  </a:lnTo>
                  <a:lnTo>
                    <a:pt x="49" y="1342"/>
                  </a:lnTo>
                  <a:lnTo>
                    <a:pt x="27" y="1275"/>
                  </a:lnTo>
                  <a:lnTo>
                    <a:pt x="12" y="1207"/>
                  </a:lnTo>
                  <a:lnTo>
                    <a:pt x="3" y="1138"/>
                  </a:lnTo>
                  <a:lnTo>
                    <a:pt x="0" y="1067"/>
                  </a:lnTo>
                  <a:lnTo>
                    <a:pt x="3" y="996"/>
                  </a:lnTo>
                  <a:lnTo>
                    <a:pt x="12" y="926"/>
                  </a:lnTo>
                  <a:lnTo>
                    <a:pt x="27" y="856"/>
                  </a:lnTo>
                  <a:lnTo>
                    <a:pt x="49" y="788"/>
                  </a:lnTo>
                  <a:lnTo>
                    <a:pt x="77" y="723"/>
                  </a:lnTo>
                  <a:lnTo>
                    <a:pt x="110" y="657"/>
                  </a:lnTo>
                  <a:lnTo>
                    <a:pt x="150" y="593"/>
                  </a:lnTo>
                  <a:lnTo>
                    <a:pt x="196" y="532"/>
                  </a:lnTo>
                  <a:lnTo>
                    <a:pt x="247" y="472"/>
                  </a:lnTo>
                  <a:lnTo>
                    <a:pt x="303" y="415"/>
                  </a:lnTo>
                  <a:lnTo>
                    <a:pt x="363" y="362"/>
                  </a:lnTo>
                  <a:lnTo>
                    <a:pt x="428" y="311"/>
                  </a:lnTo>
                  <a:lnTo>
                    <a:pt x="497" y="264"/>
                  </a:lnTo>
                  <a:lnTo>
                    <a:pt x="571" y="220"/>
                  </a:lnTo>
                  <a:lnTo>
                    <a:pt x="649" y="180"/>
                  </a:lnTo>
                  <a:lnTo>
                    <a:pt x="731" y="143"/>
                  </a:lnTo>
                  <a:lnTo>
                    <a:pt x="829" y="104"/>
                  </a:lnTo>
                  <a:lnTo>
                    <a:pt x="929" y="72"/>
                  </a:lnTo>
                  <a:lnTo>
                    <a:pt x="1032" y="46"/>
                  </a:lnTo>
                  <a:lnTo>
                    <a:pt x="1138" y="26"/>
                  </a:lnTo>
                  <a:lnTo>
                    <a:pt x="1246" y="11"/>
                  </a:lnTo>
                  <a:lnTo>
                    <a:pt x="1356" y="2"/>
                  </a:lnTo>
                  <a:lnTo>
                    <a:pt x="1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0D16BC21-F45C-4052-9B79-2C82C6627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1288" y="1909763"/>
              <a:ext cx="973138" cy="868363"/>
            </a:xfrm>
            <a:custGeom>
              <a:avLst/>
              <a:gdLst>
                <a:gd name="T0" fmla="*/ 2016 w 2453"/>
                <a:gd name="T1" fmla="*/ 91 h 2186"/>
                <a:gd name="T2" fmla="*/ 2199 w 2453"/>
                <a:gd name="T3" fmla="*/ 251 h 2186"/>
                <a:gd name="T4" fmla="*/ 2339 w 2453"/>
                <a:gd name="T5" fmla="*/ 435 h 2186"/>
                <a:gd name="T6" fmla="*/ 2425 w 2453"/>
                <a:gd name="T7" fmla="*/ 637 h 2186"/>
                <a:gd name="T8" fmla="*/ 2453 w 2453"/>
                <a:gd name="T9" fmla="*/ 852 h 2186"/>
                <a:gd name="T10" fmla="*/ 2426 w 2453"/>
                <a:gd name="T11" fmla="*/ 1059 h 2186"/>
                <a:gd name="T12" fmla="*/ 2344 w 2453"/>
                <a:gd name="T13" fmla="*/ 1257 h 2186"/>
                <a:gd name="T14" fmla="*/ 2212 w 2453"/>
                <a:gd name="T15" fmla="*/ 1438 h 2186"/>
                <a:gd name="T16" fmla="*/ 2038 w 2453"/>
                <a:gd name="T17" fmla="*/ 1596 h 2186"/>
                <a:gd name="T18" fmla="*/ 1920 w 2453"/>
                <a:gd name="T19" fmla="*/ 1736 h 2186"/>
                <a:gd name="T20" fmla="*/ 1994 w 2453"/>
                <a:gd name="T21" fmla="*/ 1860 h 2186"/>
                <a:gd name="T22" fmla="*/ 2040 w 2453"/>
                <a:gd name="T23" fmla="*/ 1921 h 2186"/>
                <a:gd name="T24" fmla="*/ 2095 w 2453"/>
                <a:gd name="T25" fmla="*/ 1982 h 2186"/>
                <a:gd name="T26" fmla="*/ 2136 w 2453"/>
                <a:gd name="T27" fmla="*/ 2026 h 2186"/>
                <a:gd name="T28" fmla="*/ 2148 w 2453"/>
                <a:gd name="T29" fmla="*/ 2040 h 2186"/>
                <a:gd name="T30" fmla="*/ 2158 w 2453"/>
                <a:gd name="T31" fmla="*/ 2051 h 2186"/>
                <a:gd name="T32" fmla="*/ 2166 w 2453"/>
                <a:gd name="T33" fmla="*/ 2060 h 2186"/>
                <a:gd name="T34" fmla="*/ 2174 w 2453"/>
                <a:gd name="T35" fmla="*/ 2073 h 2186"/>
                <a:gd name="T36" fmla="*/ 2182 w 2453"/>
                <a:gd name="T37" fmla="*/ 2087 h 2186"/>
                <a:gd name="T38" fmla="*/ 2185 w 2453"/>
                <a:gd name="T39" fmla="*/ 2099 h 2186"/>
                <a:gd name="T40" fmla="*/ 2188 w 2453"/>
                <a:gd name="T41" fmla="*/ 2110 h 2186"/>
                <a:gd name="T42" fmla="*/ 2185 w 2453"/>
                <a:gd name="T43" fmla="*/ 2113 h 2186"/>
                <a:gd name="T44" fmla="*/ 2184 w 2453"/>
                <a:gd name="T45" fmla="*/ 2126 h 2186"/>
                <a:gd name="T46" fmla="*/ 2157 w 2453"/>
                <a:gd name="T47" fmla="*/ 2171 h 2186"/>
                <a:gd name="T48" fmla="*/ 2112 w 2453"/>
                <a:gd name="T49" fmla="*/ 2186 h 2186"/>
                <a:gd name="T50" fmla="*/ 1932 w 2453"/>
                <a:gd name="T51" fmla="*/ 2153 h 2186"/>
                <a:gd name="T52" fmla="*/ 1626 w 2453"/>
                <a:gd name="T53" fmla="*/ 2044 h 2186"/>
                <a:gd name="T54" fmla="*/ 1353 w 2453"/>
                <a:gd name="T55" fmla="*/ 1885 h 2186"/>
                <a:gd name="T56" fmla="*/ 1076 w 2453"/>
                <a:gd name="T57" fmla="*/ 1917 h 2186"/>
                <a:gd name="T58" fmla="*/ 765 w 2453"/>
                <a:gd name="T59" fmla="*/ 1908 h 2186"/>
                <a:gd name="T60" fmla="*/ 456 w 2453"/>
                <a:gd name="T61" fmla="*/ 1850 h 2186"/>
                <a:gd name="T62" fmla="*/ 174 w 2453"/>
                <a:gd name="T63" fmla="*/ 1744 h 2186"/>
                <a:gd name="T64" fmla="*/ 57 w 2453"/>
                <a:gd name="T65" fmla="*/ 1647 h 2186"/>
                <a:gd name="T66" fmla="*/ 184 w 2453"/>
                <a:gd name="T67" fmla="*/ 1652 h 2186"/>
                <a:gd name="T68" fmla="*/ 513 w 2453"/>
                <a:gd name="T69" fmla="*/ 1629 h 2186"/>
                <a:gd name="T70" fmla="*/ 829 w 2453"/>
                <a:gd name="T71" fmla="*/ 1559 h 2186"/>
                <a:gd name="T72" fmla="*/ 1121 w 2453"/>
                <a:gd name="T73" fmla="*/ 1444 h 2186"/>
                <a:gd name="T74" fmla="*/ 1380 w 2453"/>
                <a:gd name="T75" fmla="*/ 1290 h 2186"/>
                <a:gd name="T76" fmla="*/ 1581 w 2453"/>
                <a:gd name="T77" fmla="*/ 1114 h 2186"/>
                <a:gd name="T78" fmla="*/ 1737 w 2453"/>
                <a:gd name="T79" fmla="*/ 918 h 2186"/>
                <a:gd name="T80" fmla="*/ 1848 w 2453"/>
                <a:gd name="T81" fmla="*/ 702 h 2186"/>
                <a:gd name="T82" fmla="*/ 1909 w 2453"/>
                <a:gd name="T83" fmla="*/ 475 h 2186"/>
                <a:gd name="T84" fmla="*/ 1917 w 2453"/>
                <a:gd name="T85" fmla="*/ 237 h 2186"/>
                <a:gd name="T86" fmla="*/ 1871 w 2453"/>
                <a:gd name="T87" fmla="*/ 0 h 2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3" h="2186">
                  <a:moveTo>
                    <a:pt x="1871" y="0"/>
                  </a:moveTo>
                  <a:lnTo>
                    <a:pt x="1946" y="44"/>
                  </a:lnTo>
                  <a:lnTo>
                    <a:pt x="2016" y="91"/>
                  </a:lnTo>
                  <a:lnTo>
                    <a:pt x="2081" y="142"/>
                  </a:lnTo>
                  <a:lnTo>
                    <a:pt x="2142" y="194"/>
                  </a:lnTo>
                  <a:lnTo>
                    <a:pt x="2199" y="251"/>
                  </a:lnTo>
                  <a:lnTo>
                    <a:pt x="2250" y="310"/>
                  </a:lnTo>
                  <a:lnTo>
                    <a:pt x="2297" y="372"/>
                  </a:lnTo>
                  <a:lnTo>
                    <a:pt x="2339" y="435"/>
                  </a:lnTo>
                  <a:lnTo>
                    <a:pt x="2374" y="501"/>
                  </a:lnTo>
                  <a:lnTo>
                    <a:pt x="2402" y="569"/>
                  </a:lnTo>
                  <a:lnTo>
                    <a:pt x="2425" y="637"/>
                  </a:lnTo>
                  <a:lnTo>
                    <a:pt x="2441" y="708"/>
                  </a:lnTo>
                  <a:lnTo>
                    <a:pt x="2450" y="779"/>
                  </a:lnTo>
                  <a:lnTo>
                    <a:pt x="2453" y="852"/>
                  </a:lnTo>
                  <a:lnTo>
                    <a:pt x="2451" y="922"/>
                  </a:lnTo>
                  <a:lnTo>
                    <a:pt x="2442" y="991"/>
                  </a:lnTo>
                  <a:lnTo>
                    <a:pt x="2426" y="1059"/>
                  </a:lnTo>
                  <a:lnTo>
                    <a:pt x="2406" y="1126"/>
                  </a:lnTo>
                  <a:lnTo>
                    <a:pt x="2378" y="1192"/>
                  </a:lnTo>
                  <a:lnTo>
                    <a:pt x="2344" y="1257"/>
                  </a:lnTo>
                  <a:lnTo>
                    <a:pt x="2306" y="1319"/>
                  </a:lnTo>
                  <a:lnTo>
                    <a:pt x="2261" y="1381"/>
                  </a:lnTo>
                  <a:lnTo>
                    <a:pt x="2212" y="1438"/>
                  </a:lnTo>
                  <a:lnTo>
                    <a:pt x="2158" y="1494"/>
                  </a:lnTo>
                  <a:lnTo>
                    <a:pt x="2100" y="1546"/>
                  </a:lnTo>
                  <a:lnTo>
                    <a:pt x="2038" y="1596"/>
                  </a:lnTo>
                  <a:lnTo>
                    <a:pt x="1971" y="1644"/>
                  </a:lnTo>
                  <a:lnTo>
                    <a:pt x="1898" y="1688"/>
                  </a:lnTo>
                  <a:lnTo>
                    <a:pt x="1920" y="1736"/>
                  </a:lnTo>
                  <a:lnTo>
                    <a:pt x="1942" y="1780"/>
                  </a:lnTo>
                  <a:lnTo>
                    <a:pt x="1965" y="1821"/>
                  </a:lnTo>
                  <a:lnTo>
                    <a:pt x="1994" y="1860"/>
                  </a:lnTo>
                  <a:lnTo>
                    <a:pt x="2012" y="1884"/>
                  </a:lnTo>
                  <a:lnTo>
                    <a:pt x="2028" y="1904"/>
                  </a:lnTo>
                  <a:lnTo>
                    <a:pt x="2040" y="1921"/>
                  </a:lnTo>
                  <a:lnTo>
                    <a:pt x="2054" y="1938"/>
                  </a:lnTo>
                  <a:lnTo>
                    <a:pt x="2072" y="1958"/>
                  </a:lnTo>
                  <a:lnTo>
                    <a:pt x="2095" y="1982"/>
                  </a:lnTo>
                  <a:lnTo>
                    <a:pt x="2112" y="2000"/>
                  </a:lnTo>
                  <a:lnTo>
                    <a:pt x="2125" y="2015"/>
                  </a:lnTo>
                  <a:lnTo>
                    <a:pt x="2136" y="2026"/>
                  </a:lnTo>
                  <a:lnTo>
                    <a:pt x="2142" y="2034"/>
                  </a:lnTo>
                  <a:lnTo>
                    <a:pt x="2145" y="2036"/>
                  </a:lnTo>
                  <a:lnTo>
                    <a:pt x="2148" y="2040"/>
                  </a:lnTo>
                  <a:lnTo>
                    <a:pt x="2151" y="2043"/>
                  </a:lnTo>
                  <a:lnTo>
                    <a:pt x="2155" y="2048"/>
                  </a:lnTo>
                  <a:lnTo>
                    <a:pt x="2158" y="2051"/>
                  </a:lnTo>
                  <a:lnTo>
                    <a:pt x="2160" y="2053"/>
                  </a:lnTo>
                  <a:lnTo>
                    <a:pt x="2163" y="2057"/>
                  </a:lnTo>
                  <a:lnTo>
                    <a:pt x="2166" y="2060"/>
                  </a:lnTo>
                  <a:lnTo>
                    <a:pt x="2168" y="2065"/>
                  </a:lnTo>
                  <a:lnTo>
                    <a:pt x="2172" y="2069"/>
                  </a:lnTo>
                  <a:lnTo>
                    <a:pt x="2174" y="2073"/>
                  </a:lnTo>
                  <a:lnTo>
                    <a:pt x="2176" y="2076"/>
                  </a:lnTo>
                  <a:lnTo>
                    <a:pt x="2181" y="2086"/>
                  </a:lnTo>
                  <a:lnTo>
                    <a:pt x="2182" y="2087"/>
                  </a:lnTo>
                  <a:lnTo>
                    <a:pt x="2182" y="2090"/>
                  </a:lnTo>
                  <a:lnTo>
                    <a:pt x="2184" y="2093"/>
                  </a:lnTo>
                  <a:lnTo>
                    <a:pt x="2185" y="2099"/>
                  </a:lnTo>
                  <a:lnTo>
                    <a:pt x="2187" y="2103"/>
                  </a:lnTo>
                  <a:lnTo>
                    <a:pt x="2188" y="2107"/>
                  </a:lnTo>
                  <a:lnTo>
                    <a:pt x="2188" y="2110"/>
                  </a:lnTo>
                  <a:lnTo>
                    <a:pt x="2188" y="2111"/>
                  </a:lnTo>
                  <a:lnTo>
                    <a:pt x="2187" y="2112"/>
                  </a:lnTo>
                  <a:lnTo>
                    <a:pt x="2185" y="2113"/>
                  </a:lnTo>
                  <a:lnTo>
                    <a:pt x="2184" y="2116"/>
                  </a:lnTo>
                  <a:lnTo>
                    <a:pt x="2184" y="2120"/>
                  </a:lnTo>
                  <a:lnTo>
                    <a:pt x="2184" y="2126"/>
                  </a:lnTo>
                  <a:lnTo>
                    <a:pt x="2179" y="2144"/>
                  </a:lnTo>
                  <a:lnTo>
                    <a:pt x="2170" y="2159"/>
                  </a:lnTo>
                  <a:lnTo>
                    <a:pt x="2157" y="2171"/>
                  </a:lnTo>
                  <a:lnTo>
                    <a:pt x="2143" y="2180"/>
                  </a:lnTo>
                  <a:lnTo>
                    <a:pt x="2128" y="2185"/>
                  </a:lnTo>
                  <a:lnTo>
                    <a:pt x="2112" y="2186"/>
                  </a:lnTo>
                  <a:lnTo>
                    <a:pt x="2045" y="2176"/>
                  </a:lnTo>
                  <a:lnTo>
                    <a:pt x="1986" y="2165"/>
                  </a:lnTo>
                  <a:lnTo>
                    <a:pt x="1932" y="2153"/>
                  </a:lnTo>
                  <a:lnTo>
                    <a:pt x="1827" y="2123"/>
                  </a:lnTo>
                  <a:lnTo>
                    <a:pt x="1725" y="2086"/>
                  </a:lnTo>
                  <a:lnTo>
                    <a:pt x="1626" y="2044"/>
                  </a:lnTo>
                  <a:lnTo>
                    <a:pt x="1532" y="1997"/>
                  </a:lnTo>
                  <a:lnTo>
                    <a:pt x="1440" y="1944"/>
                  </a:lnTo>
                  <a:lnTo>
                    <a:pt x="1353" y="1885"/>
                  </a:lnTo>
                  <a:lnTo>
                    <a:pt x="1259" y="1900"/>
                  </a:lnTo>
                  <a:lnTo>
                    <a:pt x="1167" y="1910"/>
                  </a:lnTo>
                  <a:lnTo>
                    <a:pt x="1076" y="1917"/>
                  </a:lnTo>
                  <a:lnTo>
                    <a:pt x="985" y="1919"/>
                  </a:lnTo>
                  <a:lnTo>
                    <a:pt x="874" y="1916"/>
                  </a:lnTo>
                  <a:lnTo>
                    <a:pt x="765" y="1908"/>
                  </a:lnTo>
                  <a:lnTo>
                    <a:pt x="659" y="1895"/>
                  </a:lnTo>
                  <a:lnTo>
                    <a:pt x="556" y="1875"/>
                  </a:lnTo>
                  <a:lnTo>
                    <a:pt x="456" y="1850"/>
                  </a:lnTo>
                  <a:lnTo>
                    <a:pt x="360" y="1820"/>
                  </a:lnTo>
                  <a:lnTo>
                    <a:pt x="266" y="1784"/>
                  </a:lnTo>
                  <a:lnTo>
                    <a:pt x="174" y="1744"/>
                  </a:lnTo>
                  <a:lnTo>
                    <a:pt x="87" y="1696"/>
                  </a:lnTo>
                  <a:lnTo>
                    <a:pt x="0" y="1644"/>
                  </a:lnTo>
                  <a:lnTo>
                    <a:pt x="57" y="1647"/>
                  </a:lnTo>
                  <a:lnTo>
                    <a:pt x="107" y="1651"/>
                  </a:lnTo>
                  <a:lnTo>
                    <a:pt x="149" y="1652"/>
                  </a:lnTo>
                  <a:lnTo>
                    <a:pt x="184" y="1652"/>
                  </a:lnTo>
                  <a:lnTo>
                    <a:pt x="295" y="1649"/>
                  </a:lnTo>
                  <a:lnTo>
                    <a:pt x="405" y="1641"/>
                  </a:lnTo>
                  <a:lnTo>
                    <a:pt x="513" y="1629"/>
                  </a:lnTo>
                  <a:lnTo>
                    <a:pt x="620" y="1611"/>
                  </a:lnTo>
                  <a:lnTo>
                    <a:pt x="725" y="1587"/>
                  </a:lnTo>
                  <a:lnTo>
                    <a:pt x="829" y="1559"/>
                  </a:lnTo>
                  <a:lnTo>
                    <a:pt x="929" y="1525"/>
                  </a:lnTo>
                  <a:lnTo>
                    <a:pt x="1027" y="1487"/>
                  </a:lnTo>
                  <a:lnTo>
                    <a:pt x="1121" y="1444"/>
                  </a:lnTo>
                  <a:lnTo>
                    <a:pt x="1211" y="1398"/>
                  </a:lnTo>
                  <a:lnTo>
                    <a:pt x="1297" y="1345"/>
                  </a:lnTo>
                  <a:lnTo>
                    <a:pt x="1380" y="1290"/>
                  </a:lnTo>
                  <a:lnTo>
                    <a:pt x="1451" y="1233"/>
                  </a:lnTo>
                  <a:lnTo>
                    <a:pt x="1518" y="1175"/>
                  </a:lnTo>
                  <a:lnTo>
                    <a:pt x="1581" y="1114"/>
                  </a:lnTo>
                  <a:lnTo>
                    <a:pt x="1637" y="1050"/>
                  </a:lnTo>
                  <a:lnTo>
                    <a:pt x="1690" y="986"/>
                  </a:lnTo>
                  <a:lnTo>
                    <a:pt x="1737" y="918"/>
                  </a:lnTo>
                  <a:lnTo>
                    <a:pt x="1780" y="847"/>
                  </a:lnTo>
                  <a:lnTo>
                    <a:pt x="1817" y="775"/>
                  </a:lnTo>
                  <a:lnTo>
                    <a:pt x="1848" y="702"/>
                  </a:lnTo>
                  <a:lnTo>
                    <a:pt x="1875" y="627"/>
                  </a:lnTo>
                  <a:lnTo>
                    <a:pt x="1894" y="551"/>
                  </a:lnTo>
                  <a:lnTo>
                    <a:pt x="1909" y="475"/>
                  </a:lnTo>
                  <a:lnTo>
                    <a:pt x="1917" y="397"/>
                  </a:lnTo>
                  <a:lnTo>
                    <a:pt x="1920" y="317"/>
                  </a:lnTo>
                  <a:lnTo>
                    <a:pt x="1917" y="237"/>
                  </a:lnTo>
                  <a:lnTo>
                    <a:pt x="1907" y="157"/>
                  </a:lnTo>
                  <a:lnTo>
                    <a:pt x="1893" y="79"/>
                  </a:lnTo>
                  <a:lnTo>
                    <a:pt x="18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Freeform 50">
            <a:extLst>
              <a:ext uri="{FF2B5EF4-FFF2-40B4-BE49-F238E27FC236}">
                <a16:creationId xmlns:a16="http://schemas.microsoft.com/office/drawing/2014/main" id="{858157A2-9BA4-4723-87A6-6133AE2B3058}"/>
              </a:ext>
            </a:extLst>
          </p:cNvPr>
          <p:cNvSpPr/>
          <p:nvPr/>
        </p:nvSpPr>
        <p:spPr bwMode="auto">
          <a:xfrm>
            <a:off x="4224757" y="3996564"/>
            <a:ext cx="680850" cy="680850"/>
          </a:xfrm>
          <a:custGeom>
            <a:avLst/>
            <a:gdLst>
              <a:gd name="connsiteX0" fmla="*/ 680692 w 1361384"/>
              <a:gd name="connsiteY0" fmla="*/ 0 h 1361384"/>
              <a:gd name="connsiteX1" fmla="*/ 806418 w 1361384"/>
              <a:gd name="connsiteY1" fmla="*/ 52077 h 1361384"/>
              <a:gd name="connsiteX2" fmla="*/ 1309307 w 1361384"/>
              <a:gd name="connsiteY2" fmla="*/ 554966 h 1361384"/>
              <a:gd name="connsiteX3" fmla="*/ 1309307 w 1361384"/>
              <a:gd name="connsiteY3" fmla="*/ 806419 h 1361384"/>
              <a:gd name="connsiteX4" fmla="*/ 806418 w 1361384"/>
              <a:gd name="connsiteY4" fmla="*/ 1309307 h 1361384"/>
              <a:gd name="connsiteX5" fmla="*/ 554966 w 1361384"/>
              <a:gd name="connsiteY5" fmla="*/ 1309307 h 1361384"/>
              <a:gd name="connsiteX6" fmla="*/ 52077 w 1361384"/>
              <a:gd name="connsiteY6" fmla="*/ 806419 h 1361384"/>
              <a:gd name="connsiteX7" fmla="*/ 52077 w 1361384"/>
              <a:gd name="connsiteY7" fmla="*/ 554966 h 1361384"/>
              <a:gd name="connsiteX8" fmla="*/ 554966 w 1361384"/>
              <a:gd name="connsiteY8" fmla="*/ 52077 h 1361384"/>
              <a:gd name="connsiteX9" fmla="*/ 680692 w 1361384"/>
              <a:gd name="connsiteY9" fmla="*/ 0 h 136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1384" h="1361384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2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1" name="Rounded Rectangle 20">
            <a:extLst>
              <a:ext uri="{FF2B5EF4-FFF2-40B4-BE49-F238E27FC236}">
                <a16:creationId xmlns:a16="http://schemas.microsoft.com/office/drawing/2014/main" id="{7B7F6BB6-7F2B-4487-8E7D-D82BD5BA39DB}"/>
              </a:ext>
            </a:extLst>
          </p:cNvPr>
          <p:cNvSpPr/>
          <p:nvPr/>
        </p:nvSpPr>
        <p:spPr bwMode="auto">
          <a:xfrm>
            <a:off x="6082363" y="1962150"/>
            <a:ext cx="2667000" cy="2373833"/>
          </a:xfrm>
          <a:prstGeom prst="roundRect">
            <a:avLst>
              <a:gd name="adj" fmla="val 1932"/>
            </a:avLst>
          </a:pr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34F6E2E-645F-4A20-BE4E-4799A352E942}"/>
              </a:ext>
            </a:extLst>
          </p:cNvPr>
          <p:cNvSpPr/>
          <p:nvPr/>
        </p:nvSpPr>
        <p:spPr bwMode="auto">
          <a:xfrm>
            <a:off x="6930089" y="1438022"/>
            <a:ext cx="971550" cy="97155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68" name="Freeform 55">
            <a:extLst>
              <a:ext uri="{FF2B5EF4-FFF2-40B4-BE49-F238E27FC236}">
                <a16:creationId xmlns:a16="http://schemas.microsoft.com/office/drawing/2014/main" id="{E76D7261-D03C-45D4-A639-55CA444AD506}"/>
              </a:ext>
            </a:extLst>
          </p:cNvPr>
          <p:cNvSpPr/>
          <p:nvPr/>
        </p:nvSpPr>
        <p:spPr bwMode="auto">
          <a:xfrm>
            <a:off x="7075438" y="3996564"/>
            <a:ext cx="680850" cy="680850"/>
          </a:xfrm>
          <a:custGeom>
            <a:avLst/>
            <a:gdLst>
              <a:gd name="connsiteX0" fmla="*/ 680692 w 1361384"/>
              <a:gd name="connsiteY0" fmla="*/ 0 h 1361384"/>
              <a:gd name="connsiteX1" fmla="*/ 806418 w 1361384"/>
              <a:gd name="connsiteY1" fmla="*/ 52077 h 1361384"/>
              <a:gd name="connsiteX2" fmla="*/ 1309307 w 1361384"/>
              <a:gd name="connsiteY2" fmla="*/ 554966 h 1361384"/>
              <a:gd name="connsiteX3" fmla="*/ 1309307 w 1361384"/>
              <a:gd name="connsiteY3" fmla="*/ 806419 h 1361384"/>
              <a:gd name="connsiteX4" fmla="*/ 806418 w 1361384"/>
              <a:gd name="connsiteY4" fmla="*/ 1309307 h 1361384"/>
              <a:gd name="connsiteX5" fmla="*/ 554966 w 1361384"/>
              <a:gd name="connsiteY5" fmla="*/ 1309307 h 1361384"/>
              <a:gd name="connsiteX6" fmla="*/ 52077 w 1361384"/>
              <a:gd name="connsiteY6" fmla="*/ 806419 h 1361384"/>
              <a:gd name="connsiteX7" fmla="*/ 52077 w 1361384"/>
              <a:gd name="connsiteY7" fmla="*/ 554966 h 1361384"/>
              <a:gd name="connsiteX8" fmla="*/ 554966 w 1361384"/>
              <a:gd name="connsiteY8" fmla="*/ 52077 h 1361384"/>
              <a:gd name="connsiteX9" fmla="*/ 680692 w 1361384"/>
              <a:gd name="connsiteY9" fmla="*/ 0 h 1361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61384" h="1361384">
                <a:moveTo>
                  <a:pt x="680692" y="0"/>
                </a:moveTo>
                <a:cubicBezTo>
                  <a:pt x="726196" y="0"/>
                  <a:pt x="771700" y="17359"/>
                  <a:pt x="806418" y="52077"/>
                </a:cubicBezTo>
                <a:lnTo>
                  <a:pt x="1309307" y="554966"/>
                </a:lnTo>
                <a:cubicBezTo>
                  <a:pt x="1378744" y="624402"/>
                  <a:pt x="1378744" y="736982"/>
                  <a:pt x="1309307" y="806419"/>
                </a:cubicBezTo>
                <a:lnTo>
                  <a:pt x="806418" y="1309307"/>
                </a:lnTo>
                <a:cubicBezTo>
                  <a:pt x="736982" y="1378744"/>
                  <a:pt x="624402" y="1378744"/>
                  <a:pt x="554966" y="1309307"/>
                </a:cubicBezTo>
                <a:lnTo>
                  <a:pt x="52077" y="806419"/>
                </a:lnTo>
                <a:cubicBezTo>
                  <a:pt x="-17360" y="736982"/>
                  <a:pt x="-17360" y="624402"/>
                  <a:pt x="52077" y="554966"/>
                </a:cubicBezTo>
                <a:lnTo>
                  <a:pt x="554966" y="52077"/>
                </a:lnTo>
                <a:cubicBezTo>
                  <a:pt x="589684" y="17359"/>
                  <a:pt x="635188" y="0"/>
                  <a:pt x="680692" y="0"/>
                </a:cubicBezTo>
                <a:close/>
              </a:path>
            </a:pathLst>
          </a:custGeom>
          <a:solidFill>
            <a:schemeClr val="accent3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3" name="Grafik 2" descr="Programmer">
            <a:extLst>
              <a:ext uri="{FF2B5EF4-FFF2-40B4-BE49-F238E27FC236}">
                <a16:creationId xmlns:a16="http://schemas.microsoft.com/office/drawing/2014/main" id="{3513DA95-6948-7D44-8C9F-2391C5939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7774" y="1620719"/>
            <a:ext cx="554400" cy="554400"/>
          </a:xfrm>
          <a:prstGeom prst="rect">
            <a:avLst/>
          </a:prstGeom>
        </p:spPr>
      </p:pic>
      <p:sp>
        <p:nvSpPr>
          <p:cNvPr id="25" name="Inhaltsplatzhalter 4">
            <a:extLst>
              <a:ext uri="{FF2B5EF4-FFF2-40B4-BE49-F238E27FC236}">
                <a16:creationId xmlns:a16="http://schemas.microsoft.com/office/drawing/2014/main" id="{8C8DFEC9-0529-F24D-B143-3C9777E087FC}"/>
              </a:ext>
            </a:extLst>
          </p:cNvPr>
          <p:cNvSpPr txBox="1">
            <a:spLocks/>
          </p:cNvSpPr>
          <p:nvPr/>
        </p:nvSpPr>
        <p:spPr>
          <a:xfrm>
            <a:off x="3317406" y="2733929"/>
            <a:ext cx="249554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 err="1">
                <a:latin typeface="+mj-lt"/>
              </a:rPr>
              <a:t>Membangun</a:t>
            </a:r>
            <a:r>
              <a:rPr lang="en-US" sz="1200" dirty="0">
                <a:latin typeface="+mj-lt"/>
              </a:rPr>
              <a:t> LINE Bot yang </a:t>
            </a:r>
            <a:r>
              <a:rPr lang="en-US" sz="1200" dirty="0" err="1">
                <a:latin typeface="+mj-lt"/>
              </a:rPr>
              <a:t>dapat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membantu</a:t>
            </a:r>
            <a:r>
              <a:rPr lang="en-US" sz="1200" dirty="0">
                <a:latin typeface="+mj-lt"/>
              </a:rPr>
              <a:t> UMKM di Kota Bandung </a:t>
            </a:r>
            <a:r>
              <a:rPr lang="en-US" sz="1200" dirty="0" err="1">
                <a:latin typeface="+mj-lt"/>
              </a:rPr>
              <a:t>untuk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mengatasi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keterbatasannya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dalam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pelayanan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terhadap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pelanggan</a:t>
            </a:r>
            <a:endParaRPr lang="en-US" sz="1200" i="1" dirty="0">
              <a:latin typeface="+mj-lt"/>
            </a:endParaRPr>
          </a:p>
        </p:txBody>
      </p:sp>
      <p:sp>
        <p:nvSpPr>
          <p:cNvPr id="29" name="Inhaltsplatzhalter 4">
            <a:extLst>
              <a:ext uri="{FF2B5EF4-FFF2-40B4-BE49-F238E27FC236}">
                <a16:creationId xmlns:a16="http://schemas.microsoft.com/office/drawing/2014/main" id="{2797110D-F970-E345-8C7C-5C236B4CB8D4}"/>
              </a:ext>
            </a:extLst>
          </p:cNvPr>
          <p:cNvSpPr txBox="1">
            <a:spLocks/>
          </p:cNvSpPr>
          <p:nvPr/>
        </p:nvSpPr>
        <p:spPr>
          <a:xfrm>
            <a:off x="6169217" y="2687401"/>
            <a:ext cx="249554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200" dirty="0" err="1">
                <a:latin typeface="+mj-lt"/>
              </a:rPr>
              <a:t>Membangun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sebuah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sistem</a:t>
            </a:r>
            <a:r>
              <a:rPr lang="en-US" sz="1200" dirty="0">
                <a:latin typeface="+mj-lt"/>
              </a:rPr>
              <a:t> yang </a:t>
            </a:r>
            <a:r>
              <a:rPr lang="en-US" sz="1200" dirty="0" err="1">
                <a:latin typeface="+mj-lt"/>
              </a:rPr>
              <a:t>dapat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mengintegrasikan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layanan</a:t>
            </a:r>
            <a:r>
              <a:rPr lang="en-US" sz="1200" dirty="0">
                <a:latin typeface="+mj-lt"/>
              </a:rPr>
              <a:t> </a:t>
            </a:r>
            <a:r>
              <a:rPr lang="en-US" sz="1200" i="1" dirty="0">
                <a:latin typeface="+mj-lt"/>
              </a:rPr>
              <a:t>Software as a Service </a:t>
            </a:r>
            <a:r>
              <a:rPr lang="en-US" sz="1200" dirty="0" err="1">
                <a:latin typeface="+mj-lt"/>
              </a:rPr>
              <a:t>dengan</a:t>
            </a:r>
            <a:r>
              <a:rPr lang="en-US" sz="1200" dirty="0">
                <a:latin typeface="+mj-lt"/>
              </a:rPr>
              <a:t> LINE Bot </a:t>
            </a:r>
            <a:r>
              <a:rPr lang="en-US" sz="1200" dirty="0" err="1">
                <a:latin typeface="+mj-lt"/>
              </a:rPr>
              <a:t>sebagai</a:t>
            </a:r>
            <a:r>
              <a:rPr lang="en-US" sz="1200" dirty="0">
                <a:latin typeface="+mj-lt"/>
              </a:rPr>
              <a:t> media </a:t>
            </a:r>
            <a:r>
              <a:rPr lang="en-US" sz="1200" dirty="0" err="1">
                <a:latin typeface="+mj-lt"/>
              </a:rPr>
              <a:t>promosi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produk</a:t>
            </a:r>
            <a:r>
              <a:rPr lang="en-US" sz="1200" dirty="0">
                <a:latin typeface="+mj-lt"/>
              </a:rPr>
              <a:t> UMKM di Kota Bandung</a:t>
            </a:r>
            <a:endParaRPr lang="en-US" sz="1200" i="1" dirty="0">
              <a:latin typeface="+mj-lt"/>
            </a:endParaRPr>
          </a:p>
        </p:txBody>
      </p:sp>
      <p:pic>
        <p:nvPicPr>
          <p:cNvPr id="7" name="Grafik 6" descr="Network">
            <a:extLst>
              <a:ext uri="{FF2B5EF4-FFF2-40B4-BE49-F238E27FC236}">
                <a16:creationId xmlns:a16="http://schemas.microsoft.com/office/drawing/2014/main" id="{37A3B6EB-3BAF-2C4D-8878-18454743EE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38663" y="1647948"/>
            <a:ext cx="554400" cy="5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4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32000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accel="20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accel="32000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accel="20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" presetClass="entr" presetSubtype="4" accel="32000" decel="5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accel="20000" decel="54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/>
      <p:bldP spid="39" grpId="0" animBg="1"/>
      <p:bldP spid="42" grpId="0" animBg="1"/>
      <p:bldP spid="44" grpId="0" animBg="1"/>
      <p:bldP spid="60" grpId="0" animBg="1"/>
      <p:bldP spid="61" grpId="0" animBg="1"/>
      <p:bldP spid="62" grpId="0" animBg="1"/>
      <p:bldP spid="68" grpId="0" animBg="1"/>
      <p:bldP spid="25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3400" y="240799"/>
            <a:ext cx="8215288" cy="495383"/>
          </a:xfrm>
        </p:spPr>
        <p:txBody>
          <a:bodyPr/>
          <a:lstStyle/>
          <a:p>
            <a:r>
              <a:rPr lang="en-US" dirty="0"/>
              <a:t>METODOLOGI </a:t>
            </a:r>
            <a:r>
              <a:rPr lang="en-US" dirty="0">
                <a:latin typeface="Raleway" panose="020B0003030101060003" pitchFamily="34" charset="0"/>
              </a:rPr>
              <a:t>PENELITIAN</a:t>
            </a:r>
          </a:p>
        </p:txBody>
      </p:sp>
      <p:cxnSp>
        <p:nvCxnSpPr>
          <p:cNvPr id="17" name="Konektor Panah Lurus 16">
            <a:extLst>
              <a:ext uri="{FF2B5EF4-FFF2-40B4-BE49-F238E27FC236}">
                <a16:creationId xmlns:a16="http://schemas.microsoft.com/office/drawing/2014/main" id="{95136C1C-5CE4-E54E-9D9E-12B8A102949B}"/>
              </a:ext>
            </a:extLst>
          </p:cNvPr>
          <p:cNvCxnSpPr>
            <a:cxnSpLocks/>
          </p:cNvCxnSpPr>
          <p:nvPr/>
        </p:nvCxnSpPr>
        <p:spPr>
          <a:xfrm>
            <a:off x="6562436" y="1200150"/>
            <a:ext cx="0" cy="27008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Kotak Teks 13">
            <a:extLst>
              <a:ext uri="{FF2B5EF4-FFF2-40B4-BE49-F238E27FC236}">
                <a16:creationId xmlns:a16="http://schemas.microsoft.com/office/drawing/2014/main" id="{0C0976AF-574C-7649-845F-DCA2B2B99FDE}"/>
              </a:ext>
            </a:extLst>
          </p:cNvPr>
          <p:cNvSpPr txBox="1"/>
          <p:nvPr/>
        </p:nvSpPr>
        <p:spPr>
          <a:xfrm>
            <a:off x="413414" y="1666294"/>
            <a:ext cx="4012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Tahapan – tahapan penelitian ini mengacu pada model </a:t>
            </a:r>
            <a:r>
              <a:rPr lang="id-ID" sz="16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prototype</a:t>
            </a:r>
            <a:r>
              <a:rPr lang="id-ID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yang kemudian disesuaikan dengan kebutuhan penelitian hingga membentuk sebuah langkah - langkah </a:t>
            </a:r>
          </a:p>
        </p:txBody>
      </p:sp>
      <p:sp>
        <p:nvSpPr>
          <p:cNvPr id="15" name="Persegi Panjang 14">
            <a:extLst>
              <a:ext uri="{FF2B5EF4-FFF2-40B4-BE49-F238E27FC236}">
                <a16:creationId xmlns:a16="http://schemas.microsoft.com/office/drawing/2014/main" id="{2E973077-6495-F34D-BBEF-D4C88C204EA5}"/>
              </a:ext>
            </a:extLst>
          </p:cNvPr>
          <p:cNvSpPr/>
          <p:nvPr/>
        </p:nvSpPr>
        <p:spPr bwMode="auto">
          <a:xfrm>
            <a:off x="5854700" y="992444"/>
            <a:ext cx="1371600" cy="24077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900" b="1" dirty="0">
                <a:solidFill>
                  <a:schemeClr val="bg1"/>
                </a:solidFill>
              </a:rPr>
              <a:t>Identifikasi Masalah</a:t>
            </a:r>
          </a:p>
        </p:txBody>
      </p:sp>
      <p:cxnSp>
        <p:nvCxnSpPr>
          <p:cNvPr id="22" name="Konektor Panah Lurus 21">
            <a:extLst>
              <a:ext uri="{FF2B5EF4-FFF2-40B4-BE49-F238E27FC236}">
                <a16:creationId xmlns:a16="http://schemas.microsoft.com/office/drawing/2014/main" id="{EC1D151E-2A35-6F47-BFFF-D60BE3766CFA}"/>
              </a:ext>
            </a:extLst>
          </p:cNvPr>
          <p:cNvCxnSpPr>
            <a:cxnSpLocks/>
          </p:cNvCxnSpPr>
          <p:nvPr/>
        </p:nvCxnSpPr>
        <p:spPr>
          <a:xfrm>
            <a:off x="6565899" y="2147614"/>
            <a:ext cx="0" cy="27008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 23">
            <a:extLst>
              <a:ext uri="{FF2B5EF4-FFF2-40B4-BE49-F238E27FC236}">
                <a16:creationId xmlns:a16="http://schemas.microsoft.com/office/drawing/2014/main" id="{A04B66E2-CF76-3442-8462-6F2EA2207A39}"/>
              </a:ext>
            </a:extLst>
          </p:cNvPr>
          <p:cNvGrpSpPr/>
          <p:nvPr/>
        </p:nvGrpSpPr>
        <p:grpSpPr>
          <a:xfrm>
            <a:off x="4635500" y="1470234"/>
            <a:ext cx="3886200" cy="718864"/>
            <a:chOff x="4648200" y="1471886"/>
            <a:chExt cx="3886200" cy="718864"/>
          </a:xfrm>
        </p:grpSpPr>
        <p:sp>
          <p:nvSpPr>
            <p:cNvPr id="20" name="Persegi Panjang 19">
              <a:extLst>
                <a:ext uri="{FF2B5EF4-FFF2-40B4-BE49-F238E27FC236}">
                  <a16:creationId xmlns:a16="http://schemas.microsoft.com/office/drawing/2014/main" id="{CDF37204-D749-9647-8F94-F7780BEB5440}"/>
                </a:ext>
              </a:extLst>
            </p:cNvPr>
            <p:cNvSpPr/>
            <p:nvPr/>
          </p:nvSpPr>
          <p:spPr bwMode="auto">
            <a:xfrm>
              <a:off x="4648200" y="1471886"/>
              <a:ext cx="3886200" cy="11091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700" b="1" i="1" dirty="0" err="1">
                  <a:solidFill>
                    <a:schemeClr val="bg1"/>
                  </a:solidFill>
                </a:rPr>
                <a:t>Communication</a:t>
              </a:r>
              <a:endParaRPr lang="id-ID" sz="700" b="1" i="1" dirty="0">
                <a:solidFill>
                  <a:schemeClr val="bg1"/>
                </a:solidFill>
              </a:endParaRPr>
            </a:p>
          </p:txBody>
        </p:sp>
        <p:sp>
          <p:nvSpPr>
            <p:cNvPr id="23" name="Persegi Panjang 22">
              <a:extLst>
                <a:ext uri="{FF2B5EF4-FFF2-40B4-BE49-F238E27FC236}">
                  <a16:creationId xmlns:a16="http://schemas.microsoft.com/office/drawing/2014/main" id="{E3FADFED-27A5-1F47-867B-5D98DF34EBFD}"/>
                </a:ext>
              </a:extLst>
            </p:cNvPr>
            <p:cNvSpPr/>
            <p:nvPr/>
          </p:nvSpPr>
          <p:spPr bwMode="auto">
            <a:xfrm>
              <a:off x="4648200" y="1582802"/>
              <a:ext cx="3886200" cy="6079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8" name="Konektor Panah Lurus 27">
            <a:extLst>
              <a:ext uri="{FF2B5EF4-FFF2-40B4-BE49-F238E27FC236}">
                <a16:creationId xmlns:a16="http://schemas.microsoft.com/office/drawing/2014/main" id="{51A7797A-4F8F-2340-8C27-C0E27B725453}"/>
              </a:ext>
            </a:extLst>
          </p:cNvPr>
          <p:cNvCxnSpPr>
            <a:cxnSpLocks/>
          </p:cNvCxnSpPr>
          <p:nvPr/>
        </p:nvCxnSpPr>
        <p:spPr>
          <a:xfrm>
            <a:off x="6578600" y="3074184"/>
            <a:ext cx="0" cy="27008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 24">
            <a:extLst>
              <a:ext uri="{FF2B5EF4-FFF2-40B4-BE49-F238E27FC236}">
                <a16:creationId xmlns:a16="http://schemas.microsoft.com/office/drawing/2014/main" id="{ADA0BEAB-9C71-B94E-A249-65CFC8E00390}"/>
              </a:ext>
            </a:extLst>
          </p:cNvPr>
          <p:cNvGrpSpPr/>
          <p:nvPr/>
        </p:nvGrpSpPr>
        <p:grpSpPr>
          <a:xfrm>
            <a:off x="4635500" y="2417698"/>
            <a:ext cx="3886200" cy="718864"/>
            <a:chOff x="4648200" y="1471886"/>
            <a:chExt cx="3886200" cy="718864"/>
          </a:xfrm>
        </p:grpSpPr>
        <p:sp>
          <p:nvSpPr>
            <p:cNvPr id="26" name="Persegi Panjang 25">
              <a:extLst>
                <a:ext uri="{FF2B5EF4-FFF2-40B4-BE49-F238E27FC236}">
                  <a16:creationId xmlns:a16="http://schemas.microsoft.com/office/drawing/2014/main" id="{CEAD8F38-E761-A64C-BCB5-BBAFD9264192}"/>
                </a:ext>
              </a:extLst>
            </p:cNvPr>
            <p:cNvSpPr/>
            <p:nvPr/>
          </p:nvSpPr>
          <p:spPr bwMode="auto">
            <a:xfrm>
              <a:off x="4648200" y="1471886"/>
              <a:ext cx="3886200" cy="110916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700" b="1" i="1" dirty="0" err="1">
                  <a:solidFill>
                    <a:schemeClr val="bg1"/>
                  </a:solidFill>
                </a:rPr>
                <a:t>Quick</a:t>
              </a:r>
              <a:r>
                <a:rPr lang="id-ID" sz="700" b="1" i="1" dirty="0">
                  <a:solidFill>
                    <a:schemeClr val="bg1"/>
                  </a:solidFill>
                </a:rPr>
                <a:t> Plan &amp; </a:t>
              </a:r>
              <a:r>
                <a:rPr lang="id-ID" sz="700" b="1" i="1" dirty="0" err="1">
                  <a:solidFill>
                    <a:schemeClr val="bg1"/>
                  </a:solidFill>
                </a:rPr>
                <a:t>Modelling</a:t>
              </a:r>
              <a:r>
                <a:rPr lang="id-ID" sz="700" b="1" i="1" dirty="0">
                  <a:solidFill>
                    <a:schemeClr val="bg1"/>
                  </a:solidFill>
                </a:rPr>
                <a:t> </a:t>
              </a:r>
              <a:r>
                <a:rPr lang="id-ID" sz="700" b="1" i="1" dirty="0" err="1">
                  <a:solidFill>
                    <a:schemeClr val="bg1"/>
                  </a:solidFill>
                </a:rPr>
                <a:t>Quick</a:t>
              </a:r>
              <a:r>
                <a:rPr lang="id-ID" sz="700" b="1" i="1" dirty="0">
                  <a:solidFill>
                    <a:schemeClr val="bg1"/>
                  </a:solidFill>
                </a:rPr>
                <a:t> Design</a:t>
              </a:r>
            </a:p>
          </p:txBody>
        </p:sp>
        <p:sp>
          <p:nvSpPr>
            <p:cNvPr id="27" name="Persegi Panjang 26">
              <a:extLst>
                <a:ext uri="{FF2B5EF4-FFF2-40B4-BE49-F238E27FC236}">
                  <a16:creationId xmlns:a16="http://schemas.microsoft.com/office/drawing/2014/main" id="{9B8408AE-22F7-FD43-A7F7-9A1330FED2DC}"/>
                </a:ext>
              </a:extLst>
            </p:cNvPr>
            <p:cNvSpPr/>
            <p:nvPr/>
          </p:nvSpPr>
          <p:spPr bwMode="auto">
            <a:xfrm>
              <a:off x="4648200" y="1582802"/>
              <a:ext cx="3886200" cy="6079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cxnSp>
        <p:nvCxnSpPr>
          <p:cNvPr id="33" name="Konektor Panah Lurus 32">
            <a:extLst>
              <a:ext uri="{FF2B5EF4-FFF2-40B4-BE49-F238E27FC236}">
                <a16:creationId xmlns:a16="http://schemas.microsoft.com/office/drawing/2014/main" id="{C540F6F0-EDA8-D341-834D-BB3CC9D7076A}"/>
              </a:ext>
            </a:extLst>
          </p:cNvPr>
          <p:cNvCxnSpPr>
            <a:cxnSpLocks/>
          </p:cNvCxnSpPr>
          <p:nvPr/>
        </p:nvCxnSpPr>
        <p:spPr>
          <a:xfrm>
            <a:off x="6566408" y="4017898"/>
            <a:ext cx="0" cy="27008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 28">
            <a:extLst>
              <a:ext uri="{FF2B5EF4-FFF2-40B4-BE49-F238E27FC236}">
                <a16:creationId xmlns:a16="http://schemas.microsoft.com/office/drawing/2014/main" id="{6FFA1CE6-2693-D044-8595-9C7445071439}"/>
              </a:ext>
            </a:extLst>
          </p:cNvPr>
          <p:cNvGrpSpPr/>
          <p:nvPr/>
        </p:nvGrpSpPr>
        <p:grpSpPr>
          <a:xfrm>
            <a:off x="4635500" y="3365162"/>
            <a:ext cx="3886200" cy="718864"/>
            <a:chOff x="4648200" y="1471886"/>
            <a:chExt cx="3886200" cy="718864"/>
          </a:xfrm>
        </p:grpSpPr>
        <p:sp>
          <p:nvSpPr>
            <p:cNvPr id="30" name="Persegi Panjang 29">
              <a:extLst>
                <a:ext uri="{FF2B5EF4-FFF2-40B4-BE49-F238E27FC236}">
                  <a16:creationId xmlns:a16="http://schemas.microsoft.com/office/drawing/2014/main" id="{03DD56E4-069D-9E48-9DB6-E19FC48866B8}"/>
                </a:ext>
              </a:extLst>
            </p:cNvPr>
            <p:cNvSpPr/>
            <p:nvPr/>
          </p:nvSpPr>
          <p:spPr bwMode="auto">
            <a:xfrm>
              <a:off x="4648200" y="1471886"/>
              <a:ext cx="3886200" cy="110916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id-ID" sz="700" b="1" i="1" dirty="0" err="1">
                  <a:solidFill>
                    <a:schemeClr val="bg1"/>
                  </a:solidFill>
                </a:rPr>
                <a:t>Construction</a:t>
              </a:r>
              <a:r>
                <a:rPr lang="id-ID" sz="700" b="1" i="1" dirty="0">
                  <a:solidFill>
                    <a:schemeClr val="bg1"/>
                  </a:solidFill>
                </a:rPr>
                <a:t> </a:t>
              </a:r>
              <a:r>
                <a:rPr lang="id-ID" sz="700" b="1" i="1" dirty="0" err="1">
                  <a:solidFill>
                    <a:schemeClr val="bg1"/>
                  </a:solidFill>
                </a:rPr>
                <a:t>of</a:t>
              </a:r>
              <a:r>
                <a:rPr lang="id-ID" sz="700" b="1" i="1" dirty="0">
                  <a:solidFill>
                    <a:schemeClr val="bg1"/>
                  </a:solidFill>
                </a:rPr>
                <a:t> </a:t>
              </a:r>
              <a:r>
                <a:rPr lang="id-ID" sz="700" b="1" i="1" dirty="0" err="1">
                  <a:solidFill>
                    <a:schemeClr val="bg1"/>
                  </a:solidFill>
                </a:rPr>
                <a:t>Prototype</a:t>
              </a:r>
              <a:r>
                <a:rPr lang="id-ID" sz="700" b="1" i="1" dirty="0">
                  <a:solidFill>
                    <a:schemeClr val="bg1"/>
                  </a:solidFill>
                </a:rPr>
                <a:t> &amp; </a:t>
              </a:r>
              <a:r>
                <a:rPr lang="id-ID" sz="700" b="1" i="1" dirty="0" err="1">
                  <a:solidFill>
                    <a:schemeClr val="bg1"/>
                  </a:solidFill>
                </a:rPr>
                <a:t>Develoyment</a:t>
              </a:r>
              <a:r>
                <a:rPr lang="id-ID" sz="700" b="1" i="1" dirty="0">
                  <a:solidFill>
                    <a:schemeClr val="bg1"/>
                  </a:solidFill>
                </a:rPr>
                <a:t> </a:t>
              </a:r>
              <a:r>
                <a:rPr lang="id-ID" sz="700" b="1" i="1" dirty="0" err="1">
                  <a:solidFill>
                    <a:schemeClr val="bg1"/>
                  </a:solidFill>
                </a:rPr>
                <a:t>Delivery</a:t>
              </a:r>
              <a:endParaRPr lang="id-ID" sz="700" b="1" i="1" dirty="0">
                <a:solidFill>
                  <a:schemeClr val="bg1"/>
                </a:solidFill>
              </a:endParaRPr>
            </a:p>
          </p:txBody>
        </p:sp>
        <p:sp>
          <p:nvSpPr>
            <p:cNvPr id="31" name="Persegi Panjang 30">
              <a:extLst>
                <a:ext uri="{FF2B5EF4-FFF2-40B4-BE49-F238E27FC236}">
                  <a16:creationId xmlns:a16="http://schemas.microsoft.com/office/drawing/2014/main" id="{25A95563-DB07-F841-B82E-6BC9A8A471DF}"/>
                </a:ext>
              </a:extLst>
            </p:cNvPr>
            <p:cNvSpPr/>
            <p:nvPr/>
          </p:nvSpPr>
          <p:spPr bwMode="auto">
            <a:xfrm>
              <a:off x="4648200" y="1582802"/>
              <a:ext cx="3886200" cy="6079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id-ID" dirty="0"/>
            </a:p>
          </p:txBody>
        </p:sp>
      </p:grpSp>
      <p:sp>
        <p:nvSpPr>
          <p:cNvPr id="32" name="Persegi Panjang 31">
            <a:extLst>
              <a:ext uri="{FF2B5EF4-FFF2-40B4-BE49-F238E27FC236}">
                <a16:creationId xmlns:a16="http://schemas.microsoft.com/office/drawing/2014/main" id="{E00CF90D-7168-3A4C-BE3E-C5F5A52110D3}"/>
              </a:ext>
            </a:extLst>
          </p:cNvPr>
          <p:cNvSpPr/>
          <p:nvPr/>
        </p:nvSpPr>
        <p:spPr bwMode="auto">
          <a:xfrm>
            <a:off x="5626100" y="4270062"/>
            <a:ext cx="1828800" cy="263316"/>
          </a:xfrm>
          <a:prstGeom prst="rect">
            <a:avLst/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800" b="1" dirty="0">
                <a:solidFill>
                  <a:schemeClr val="bg1"/>
                </a:solidFill>
              </a:rPr>
              <a:t>Penarikan Kesimpulan &amp; Saran</a:t>
            </a:r>
          </a:p>
        </p:txBody>
      </p:sp>
      <p:sp>
        <p:nvSpPr>
          <p:cNvPr id="35" name="Persegi Panjang 34">
            <a:extLst>
              <a:ext uri="{FF2B5EF4-FFF2-40B4-BE49-F238E27FC236}">
                <a16:creationId xmlns:a16="http://schemas.microsoft.com/office/drawing/2014/main" id="{D11F0480-2687-A142-BF3D-05C52BC4227C}"/>
              </a:ext>
            </a:extLst>
          </p:cNvPr>
          <p:cNvSpPr/>
          <p:nvPr/>
        </p:nvSpPr>
        <p:spPr bwMode="auto">
          <a:xfrm>
            <a:off x="4765785" y="1752047"/>
            <a:ext cx="1121572" cy="27435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800" dirty="0"/>
              <a:t>Studi </a:t>
            </a:r>
            <a:r>
              <a:rPr lang="id-ID" sz="800" dirty="0" err="1"/>
              <a:t>Literatur</a:t>
            </a:r>
            <a:endParaRPr lang="id-ID" sz="800" dirty="0"/>
          </a:p>
        </p:txBody>
      </p:sp>
      <p:sp>
        <p:nvSpPr>
          <p:cNvPr id="37" name="Persegi Panjang 36">
            <a:extLst>
              <a:ext uri="{FF2B5EF4-FFF2-40B4-BE49-F238E27FC236}">
                <a16:creationId xmlns:a16="http://schemas.microsoft.com/office/drawing/2014/main" id="{BA503CD3-5EA1-764E-A235-7A334F541CC5}"/>
              </a:ext>
            </a:extLst>
          </p:cNvPr>
          <p:cNvSpPr/>
          <p:nvPr/>
        </p:nvSpPr>
        <p:spPr bwMode="auto">
          <a:xfrm>
            <a:off x="5997558" y="1764739"/>
            <a:ext cx="1141246" cy="261664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800" dirty="0"/>
              <a:t>Survei Data</a:t>
            </a:r>
          </a:p>
        </p:txBody>
      </p:sp>
      <p:sp>
        <p:nvSpPr>
          <p:cNvPr id="39" name="Persegi Panjang 38">
            <a:extLst>
              <a:ext uri="{FF2B5EF4-FFF2-40B4-BE49-F238E27FC236}">
                <a16:creationId xmlns:a16="http://schemas.microsoft.com/office/drawing/2014/main" id="{A08BACA1-0DE7-9B49-9129-D899819A2373}"/>
              </a:ext>
            </a:extLst>
          </p:cNvPr>
          <p:cNvSpPr/>
          <p:nvPr/>
        </p:nvSpPr>
        <p:spPr bwMode="auto">
          <a:xfrm>
            <a:off x="7226300" y="1777887"/>
            <a:ext cx="1149487" cy="248516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800" dirty="0"/>
              <a:t>Kuesioner</a:t>
            </a:r>
          </a:p>
        </p:txBody>
      </p:sp>
      <p:sp>
        <p:nvSpPr>
          <p:cNvPr id="40" name="Persegi Panjang 39">
            <a:extLst>
              <a:ext uri="{FF2B5EF4-FFF2-40B4-BE49-F238E27FC236}">
                <a16:creationId xmlns:a16="http://schemas.microsoft.com/office/drawing/2014/main" id="{AD2DC009-0965-5447-8A73-1A7160E54B7A}"/>
              </a:ext>
            </a:extLst>
          </p:cNvPr>
          <p:cNvSpPr/>
          <p:nvPr/>
        </p:nvSpPr>
        <p:spPr bwMode="auto">
          <a:xfrm>
            <a:off x="4920980" y="2702957"/>
            <a:ext cx="1076578" cy="2407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800" dirty="0"/>
              <a:t>Analisis Sistem</a:t>
            </a:r>
          </a:p>
        </p:txBody>
      </p:sp>
      <p:sp>
        <p:nvSpPr>
          <p:cNvPr id="41" name="Persegi Panjang 40">
            <a:extLst>
              <a:ext uri="{FF2B5EF4-FFF2-40B4-BE49-F238E27FC236}">
                <a16:creationId xmlns:a16="http://schemas.microsoft.com/office/drawing/2014/main" id="{E2123029-B8C8-1542-8DF4-B16AF6F993BC}"/>
              </a:ext>
            </a:extLst>
          </p:cNvPr>
          <p:cNvSpPr/>
          <p:nvPr/>
        </p:nvSpPr>
        <p:spPr bwMode="auto">
          <a:xfrm>
            <a:off x="7028584" y="2704348"/>
            <a:ext cx="1283703" cy="2407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800" dirty="0"/>
              <a:t>Perancangan Sistem</a:t>
            </a:r>
          </a:p>
        </p:txBody>
      </p:sp>
      <p:cxnSp>
        <p:nvCxnSpPr>
          <p:cNvPr id="42" name="Konektor Panah Lurus 41">
            <a:extLst>
              <a:ext uri="{FF2B5EF4-FFF2-40B4-BE49-F238E27FC236}">
                <a16:creationId xmlns:a16="http://schemas.microsoft.com/office/drawing/2014/main" id="{B3EB21E7-6346-7D45-9787-D1D871BB43F6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997558" y="2823342"/>
            <a:ext cx="1031026" cy="139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ersegi Panjang 44">
            <a:extLst>
              <a:ext uri="{FF2B5EF4-FFF2-40B4-BE49-F238E27FC236}">
                <a16:creationId xmlns:a16="http://schemas.microsoft.com/office/drawing/2014/main" id="{AAA66181-45A6-4444-9591-B02B87A87EFB}"/>
              </a:ext>
            </a:extLst>
          </p:cNvPr>
          <p:cNvSpPr/>
          <p:nvPr/>
        </p:nvSpPr>
        <p:spPr bwMode="auto">
          <a:xfrm>
            <a:off x="4883200" y="3640430"/>
            <a:ext cx="1200100" cy="2407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800" dirty="0"/>
              <a:t>Implementasi Sistem</a:t>
            </a:r>
          </a:p>
        </p:txBody>
      </p:sp>
      <p:sp>
        <p:nvSpPr>
          <p:cNvPr id="46" name="Persegi Panjang 45">
            <a:extLst>
              <a:ext uri="{FF2B5EF4-FFF2-40B4-BE49-F238E27FC236}">
                <a16:creationId xmlns:a16="http://schemas.microsoft.com/office/drawing/2014/main" id="{77BA05E9-A20B-444E-9A98-45104BC339F0}"/>
              </a:ext>
            </a:extLst>
          </p:cNvPr>
          <p:cNvSpPr/>
          <p:nvPr/>
        </p:nvSpPr>
        <p:spPr bwMode="auto">
          <a:xfrm>
            <a:off x="6990804" y="3641821"/>
            <a:ext cx="1283703" cy="24077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id-ID" sz="800" dirty="0"/>
              <a:t>Pengujian Sistem</a:t>
            </a:r>
          </a:p>
        </p:txBody>
      </p:sp>
      <p:cxnSp>
        <p:nvCxnSpPr>
          <p:cNvPr id="47" name="Konektor Panah Lurus 46">
            <a:extLst>
              <a:ext uri="{FF2B5EF4-FFF2-40B4-BE49-F238E27FC236}">
                <a16:creationId xmlns:a16="http://schemas.microsoft.com/office/drawing/2014/main" id="{657411BA-64CC-DF40-A839-DFC82BAB6277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6083300" y="3760815"/>
            <a:ext cx="907504" cy="139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Konektor Siku 51">
            <a:extLst>
              <a:ext uri="{FF2B5EF4-FFF2-40B4-BE49-F238E27FC236}">
                <a16:creationId xmlns:a16="http://schemas.microsoft.com/office/drawing/2014/main" id="{D746664B-9FCD-AD4B-80C5-5ED9B19CCEE8}"/>
              </a:ext>
            </a:extLst>
          </p:cNvPr>
          <p:cNvCxnSpPr>
            <a:stCxn id="31" idx="3"/>
            <a:endCxn id="27" idx="3"/>
          </p:cNvCxnSpPr>
          <p:nvPr/>
        </p:nvCxnSpPr>
        <p:spPr>
          <a:xfrm flipV="1">
            <a:off x="8521700" y="2832588"/>
            <a:ext cx="12700" cy="947464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36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32" grpId="0" animBg="1"/>
      <p:bldP spid="35" grpId="0" animBg="1"/>
      <p:bldP spid="37" grpId="0" animBg="1"/>
      <p:bldP spid="39" grpId="0" animBg="1"/>
      <p:bldP spid="40" grpId="0" animBg="1"/>
      <p:bldP spid="41" grpId="0" animBg="1"/>
      <p:bldP spid="45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B2FF966D-BEF3-3E43-B9CD-BBD3C19BE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819150"/>
            <a:ext cx="8215963" cy="173254"/>
          </a:xfrm>
        </p:spPr>
        <p:txBody>
          <a:bodyPr/>
          <a:lstStyle/>
          <a:p>
            <a:r>
              <a:rPr lang="id-ID" b="1" dirty="0">
                <a:solidFill>
                  <a:schemeClr val="accent4"/>
                </a:solidFill>
              </a:rPr>
              <a:t>Metode Pembangunan Perangkat Lunak</a:t>
            </a: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4D5BE769-48A0-AE4D-A2F2-F3A15E34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METODOLOGI </a:t>
            </a:r>
            <a:r>
              <a:rPr lang="en-US" dirty="0">
                <a:latin typeface="Raleway" panose="020B0003030101060003" pitchFamily="34" charset="0"/>
              </a:rPr>
              <a:t>PENELITIAN</a:t>
            </a:r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CB4F87E-CEB1-E943-8E2C-9195D47598F7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05" r="8650"/>
          <a:stretch/>
        </p:blipFill>
        <p:spPr>
          <a:xfrm>
            <a:off x="533400" y="1340996"/>
            <a:ext cx="3048000" cy="2893695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949A2968-6BE9-CF4E-9E5E-E1AC51F4BC37}"/>
              </a:ext>
            </a:extLst>
          </p:cNvPr>
          <p:cNvSpPr txBox="1"/>
          <p:nvPr/>
        </p:nvSpPr>
        <p:spPr>
          <a:xfrm>
            <a:off x="1039332" y="4173786"/>
            <a:ext cx="203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200" i="1" dirty="0" err="1"/>
              <a:t>Prototype</a:t>
            </a:r>
            <a:r>
              <a:rPr lang="id-ID" sz="1200" i="1" dirty="0"/>
              <a:t> Model </a:t>
            </a:r>
            <a:r>
              <a:rPr lang="id-ID" sz="1200" dirty="0" err="1"/>
              <a:t>Pressman</a:t>
            </a:r>
            <a:endParaRPr lang="id-ID" sz="1200" i="1" dirty="0"/>
          </a:p>
        </p:txBody>
      </p:sp>
      <p:sp>
        <p:nvSpPr>
          <p:cNvPr id="38" name="Busur Blok 37">
            <a:extLst>
              <a:ext uri="{FF2B5EF4-FFF2-40B4-BE49-F238E27FC236}">
                <a16:creationId xmlns:a16="http://schemas.microsoft.com/office/drawing/2014/main" id="{60A65BFF-C47C-7A41-BB08-8CE3DF0F8F59}"/>
              </a:ext>
            </a:extLst>
          </p:cNvPr>
          <p:cNvSpPr/>
          <p:nvPr/>
        </p:nvSpPr>
        <p:spPr>
          <a:xfrm>
            <a:off x="-449088" y="533430"/>
            <a:ext cx="4590342" cy="4590342"/>
          </a:xfrm>
          <a:prstGeom prst="blockArc">
            <a:avLst>
              <a:gd name="adj1" fmla="val 18900000"/>
              <a:gd name="adj2" fmla="val 2700000"/>
              <a:gd name="adj3" fmla="val 471"/>
            </a:avLst>
          </a:prstGeom>
        </p:spPr>
        <p:style>
          <a:lnRef idx="2">
            <a:schemeClr val="accent3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7" name="Grup 46">
            <a:extLst>
              <a:ext uri="{FF2B5EF4-FFF2-40B4-BE49-F238E27FC236}">
                <a16:creationId xmlns:a16="http://schemas.microsoft.com/office/drawing/2014/main" id="{B6432A67-6B9F-684F-82F6-1D6D26065686}"/>
              </a:ext>
            </a:extLst>
          </p:cNvPr>
          <p:cNvGrpSpPr/>
          <p:nvPr/>
        </p:nvGrpSpPr>
        <p:grpSpPr>
          <a:xfrm>
            <a:off x="3462000" y="1321338"/>
            <a:ext cx="5227872" cy="655242"/>
            <a:chOff x="3462000" y="1321338"/>
            <a:chExt cx="5227872" cy="655242"/>
          </a:xfrm>
        </p:grpSpPr>
        <p:sp>
          <p:nvSpPr>
            <p:cNvPr id="39" name="Bentuk bebas 38">
              <a:extLst>
                <a:ext uri="{FF2B5EF4-FFF2-40B4-BE49-F238E27FC236}">
                  <a16:creationId xmlns:a16="http://schemas.microsoft.com/office/drawing/2014/main" id="{783527C5-F351-7049-B772-191D1CCC1F9D}"/>
                </a:ext>
              </a:extLst>
            </p:cNvPr>
            <p:cNvSpPr/>
            <p:nvPr/>
          </p:nvSpPr>
          <p:spPr>
            <a:xfrm>
              <a:off x="3789621" y="1386862"/>
              <a:ext cx="4900251" cy="524194"/>
            </a:xfrm>
            <a:custGeom>
              <a:avLst/>
              <a:gdLst>
                <a:gd name="connsiteX0" fmla="*/ 0 w 4900251"/>
                <a:gd name="connsiteY0" fmla="*/ 0 h 524194"/>
                <a:gd name="connsiteX1" fmla="*/ 4900251 w 4900251"/>
                <a:gd name="connsiteY1" fmla="*/ 0 h 524194"/>
                <a:gd name="connsiteX2" fmla="*/ 4900251 w 4900251"/>
                <a:gd name="connsiteY2" fmla="*/ 524194 h 524194"/>
                <a:gd name="connsiteX3" fmla="*/ 0 w 4900251"/>
                <a:gd name="connsiteY3" fmla="*/ 524194 h 524194"/>
                <a:gd name="connsiteX4" fmla="*/ 0 w 4900251"/>
                <a:gd name="connsiteY4" fmla="*/ 0 h 52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251" h="524194">
                  <a:moveTo>
                    <a:pt x="0" y="0"/>
                  </a:moveTo>
                  <a:lnTo>
                    <a:pt x="4900251" y="0"/>
                  </a:lnTo>
                  <a:lnTo>
                    <a:pt x="4900251" y="524194"/>
                  </a:lnTo>
                  <a:lnTo>
                    <a:pt x="0" y="524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6079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Pengumpulan data berkaitan dengan </a:t>
              </a:r>
              <a:r>
                <a:rPr lang="id-ID" sz="1400" i="1" kern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requirement</a:t>
              </a:r>
              <a:r>
                <a:rPr lang="id-ID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aplikasi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3A001F6-3A4B-E04F-BE35-812EC1A577E4}"/>
                </a:ext>
              </a:extLst>
            </p:cNvPr>
            <p:cNvSpPr/>
            <p:nvPr/>
          </p:nvSpPr>
          <p:spPr>
            <a:xfrm>
              <a:off x="3462000" y="1321338"/>
              <a:ext cx="655242" cy="655242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8" name="Grup 47">
            <a:extLst>
              <a:ext uri="{FF2B5EF4-FFF2-40B4-BE49-F238E27FC236}">
                <a16:creationId xmlns:a16="http://schemas.microsoft.com/office/drawing/2014/main" id="{B36CD0FD-FCFC-A741-8130-6DAB59353A5E}"/>
              </a:ext>
            </a:extLst>
          </p:cNvPr>
          <p:cNvGrpSpPr/>
          <p:nvPr/>
        </p:nvGrpSpPr>
        <p:grpSpPr>
          <a:xfrm>
            <a:off x="3762533" y="2107765"/>
            <a:ext cx="4927340" cy="655242"/>
            <a:chOff x="3762533" y="2107765"/>
            <a:chExt cx="4927340" cy="655242"/>
          </a:xfrm>
        </p:grpSpPr>
        <p:sp>
          <p:nvSpPr>
            <p:cNvPr id="41" name="Bentuk bebas 40">
              <a:extLst>
                <a:ext uri="{FF2B5EF4-FFF2-40B4-BE49-F238E27FC236}">
                  <a16:creationId xmlns:a16="http://schemas.microsoft.com/office/drawing/2014/main" id="{97AD39E3-243C-6D4B-9CB3-0768B9E7422C}"/>
                </a:ext>
              </a:extLst>
            </p:cNvPr>
            <p:cNvSpPr/>
            <p:nvPr/>
          </p:nvSpPr>
          <p:spPr>
            <a:xfrm>
              <a:off x="4090154" y="2173290"/>
              <a:ext cx="4599719" cy="524194"/>
            </a:xfrm>
            <a:custGeom>
              <a:avLst/>
              <a:gdLst>
                <a:gd name="connsiteX0" fmla="*/ 0 w 4599719"/>
                <a:gd name="connsiteY0" fmla="*/ 0 h 524194"/>
                <a:gd name="connsiteX1" fmla="*/ 4599719 w 4599719"/>
                <a:gd name="connsiteY1" fmla="*/ 0 h 524194"/>
                <a:gd name="connsiteX2" fmla="*/ 4599719 w 4599719"/>
                <a:gd name="connsiteY2" fmla="*/ 524194 h 524194"/>
                <a:gd name="connsiteX3" fmla="*/ 0 w 4599719"/>
                <a:gd name="connsiteY3" fmla="*/ 524194 h 524194"/>
                <a:gd name="connsiteX4" fmla="*/ 0 w 4599719"/>
                <a:gd name="connsiteY4" fmla="*/ 0 h 52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9719" h="524194">
                  <a:moveTo>
                    <a:pt x="0" y="0"/>
                  </a:moveTo>
                  <a:lnTo>
                    <a:pt x="4599719" y="0"/>
                  </a:lnTo>
                  <a:lnTo>
                    <a:pt x="4599719" y="524194"/>
                  </a:lnTo>
                  <a:lnTo>
                    <a:pt x="0" y="524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6079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Dilakukan perancangan cepat dan </a:t>
              </a:r>
              <a:r>
                <a:rPr lang="id-ID" sz="1400" kern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pemodelan</a:t>
              </a:r>
              <a:r>
                <a:rPr lang="id-ID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id-ID" sz="1400" kern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mockup</a:t>
              </a:r>
              <a:r>
                <a:rPr lang="id-ID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aplikasi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2A8471F-569B-FC4B-A0B7-310DE8AC17CF}"/>
                </a:ext>
              </a:extLst>
            </p:cNvPr>
            <p:cNvSpPr/>
            <p:nvPr/>
          </p:nvSpPr>
          <p:spPr>
            <a:xfrm>
              <a:off x="3762533" y="2107765"/>
              <a:ext cx="655242" cy="655242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49" name="Grup 48">
            <a:extLst>
              <a:ext uri="{FF2B5EF4-FFF2-40B4-BE49-F238E27FC236}">
                <a16:creationId xmlns:a16="http://schemas.microsoft.com/office/drawing/2014/main" id="{D26CE6A2-0183-444E-ACC0-63782B96F2A2}"/>
              </a:ext>
            </a:extLst>
          </p:cNvPr>
          <p:cNvGrpSpPr/>
          <p:nvPr/>
        </p:nvGrpSpPr>
        <p:grpSpPr>
          <a:xfrm>
            <a:off x="3762533" y="2894193"/>
            <a:ext cx="4927340" cy="655242"/>
            <a:chOff x="3762533" y="2894193"/>
            <a:chExt cx="4927340" cy="655242"/>
          </a:xfrm>
        </p:grpSpPr>
        <p:sp>
          <p:nvSpPr>
            <p:cNvPr id="43" name="Bentuk bebas 42">
              <a:extLst>
                <a:ext uri="{FF2B5EF4-FFF2-40B4-BE49-F238E27FC236}">
                  <a16:creationId xmlns:a16="http://schemas.microsoft.com/office/drawing/2014/main" id="{541F6082-C0CF-7D4C-A93D-73DDB0B2D5D0}"/>
                </a:ext>
              </a:extLst>
            </p:cNvPr>
            <p:cNvSpPr/>
            <p:nvPr/>
          </p:nvSpPr>
          <p:spPr>
            <a:xfrm>
              <a:off x="4090154" y="2959717"/>
              <a:ext cx="4599719" cy="524194"/>
            </a:xfrm>
            <a:custGeom>
              <a:avLst/>
              <a:gdLst>
                <a:gd name="connsiteX0" fmla="*/ 0 w 4599719"/>
                <a:gd name="connsiteY0" fmla="*/ 0 h 524194"/>
                <a:gd name="connsiteX1" fmla="*/ 4599719 w 4599719"/>
                <a:gd name="connsiteY1" fmla="*/ 0 h 524194"/>
                <a:gd name="connsiteX2" fmla="*/ 4599719 w 4599719"/>
                <a:gd name="connsiteY2" fmla="*/ 524194 h 524194"/>
                <a:gd name="connsiteX3" fmla="*/ 0 w 4599719"/>
                <a:gd name="connsiteY3" fmla="*/ 524194 h 524194"/>
                <a:gd name="connsiteX4" fmla="*/ 0 w 4599719"/>
                <a:gd name="connsiteY4" fmla="*/ 0 h 52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9719" h="524194">
                  <a:moveTo>
                    <a:pt x="0" y="0"/>
                  </a:moveTo>
                  <a:lnTo>
                    <a:pt x="4599719" y="0"/>
                  </a:lnTo>
                  <a:lnTo>
                    <a:pt x="4599719" y="524194"/>
                  </a:lnTo>
                  <a:lnTo>
                    <a:pt x="0" y="524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6079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Dilakukan</a:t>
              </a:r>
              <a:r>
                <a:rPr lang="id-ID" sz="1400" kern="12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id-ID" sz="1400" kern="1200" baseline="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pengkodean</a:t>
              </a:r>
              <a:r>
                <a:rPr lang="id-ID" sz="1400" kern="1200" baseline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atau pembangunan aplikasi sesuai dengan perancangan </a:t>
              </a:r>
              <a:endParaRPr lang="id-ID" sz="1400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1E3D270-13CA-F340-900B-6DFC1EF71DF2}"/>
                </a:ext>
              </a:extLst>
            </p:cNvPr>
            <p:cNvSpPr/>
            <p:nvPr/>
          </p:nvSpPr>
          <p:spPr>
            <a:xfrm>
              <a:off x="3762533" y="2894193"/>
              <a:ext cx="655242" cy="655242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50" name="Grup 49">
            <a:extLst>
              <a:ext uri="{FF2B5EF4-FFF2-40B4-BE49-F238E27FC236}">
                <a16:creationId xmlns:a16="http://schemas.microsoft.com/office/drawing/2014/main" id="{6F91C9F0-400E-A348-9A46-BD21437C1B16}"/>
              </a:ext>
            </a:extLst>
          </p:cNvPr>
          <p:cNvGrpSpPr/>
          <p:nvPr/>
        </p:nvGrpSpPr>
        <p:grpSpPr>
          <a:xfrm>
            <a:off x="3462000" y="3680620"/>
            <a:ext cx="5227872" cy="655242"/>
            <a:chOff x="3462000" y="3680620"/>
            <a:chExt cx="5227872" cy="655242"/>
          </a:xfrm>
        </p:grpSpPr>
        <p:sp>
          <p:nvSpPr>
            <p:cNvPr id="45" name="Bentuk bebas 44">
              <a:extLst>
                <a:ext uri="{FF2B5EF4-FFF2-40B4-BE49-F238E27FC236}">
                  <a16:creationId xmlns:a16="http://schemas.microsoft.com/office/drawing/2014/main" id="{E2DD9DE4-D111-EF4E-9C82-DEEBC63C4CDF}"/>
                </a:ext>
              </a:extLst>
            </p:cNvPr>
            <p:cNvSpPr/>
            <p:nvPr/>
          </p:nvSpPr>
          <p:spPr>
            <a:xfrm>
              <a:off x="3789621" y="3746145"/>
              <a:ext cx="4900251" cy="524194"/>
            </a:xfrm>
            <a:custGeom>
              <a:avLst/>
              <a:gdLst>
                <a:gd name="connsiteX0" fmla="*/ 0 w 4900251"/>
                <a:gd name="connsiteY0" fmla="*/ 0 h 524194"/>
                <a:gd name="connsiteX1" fmla="*/ 4900251 w 4900251"/>
                <a:gd name="connsiteY1" fmla="*/ 0 h 524194"/>
                <a:gd name="connsiteX2" fmla="*/ 4900251 w 4900251"/>
                <a:gd name="connsiteY2" fmla="*/ 524194 h 524194"/>
                <a:gd name="connsiteX3" fmla="*/ 0 w 4900251"/>
                <a:gd name="connsiteY3" fmla="*/ 524194 h 524194"/>
                <a:gd name="connsiteX4" fmla="*/ 0 w 4900251"/>
                <a:gd name="connsiteY4" fmla="*/ 0 h 524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0251" h="524194">
                  <a:moveTo>
                    <a:pt x="0" y="0"/>
                  </a:moveTo>
                  <a:lnTo>
                    <a:pt x="4900251" y="0"/>
                  </a:lnTo>
                  <a:lnTo>
                    <a:pt x="4900251" y="524194"/>
                  </a:lnTo>
                  <a:lnTo>
                    <a:pt x="0" y="52419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6079" tIns="35560" rIns="35560" bIns="3556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d-ID" sz="140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Aplikasi dilakukan pengujian dan dilakukan evaluasi terhadap pengujian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2E2F0F7-232E-AD49-B41E-EAA02D0F6DC6}"/>
                </a:ext>
              </a:extLst>
            </p:cNvPr>
            <p:cNvSpPr/>
            <p:nvPr/>
          </p:nvSpPr>
          <p:spPr>
            <a:xfrm>
              <a:off x="3462000" y="3680620"/>
              <a:ext cx="655242" cy="655242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cxnSp>
        <p:nvCxnSpPr>
          <p:cNvPr id="17" name="Konektor Lengkung 16">
            <a:extLst>
              <a:ext uri="{FF2B5EF4-FFF2-40B4-BE49-F238E27FC236}">
                <a16:creationId xmlns:a16="http://schemas.microsoft.com/office/drawing/2014/main" id="{E46F1436-3564-D346-B762-60E3A5582883}"/>
              </a:ext>
            </a:extLst>
          </p:cNvPr>
          <p:cNvCxnSpPr>
            <a:cxnSpLocks/>
          </p:cNvCxnSpPr>
          <p:nvPr/>
        </p:nvCxnSpPr>
        <p:spPr>
          <a:xfrm flipV="1">
            <a:off x="1143000" y="1581150"/>
            <a:ext cx="2259380" cy="228600"/>
          </a:xfrm>
          <a:prstGeom prst="curvedConnector3">
            <a:avLst>
              <a:gd name="adj1" fmla="val -41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up 50">
            <a:extLst>
              <a:ext uri="{FF2B5EF4-FFF2-40B4-BE49-F238E27FC236}">
                <a16:creationId xmlns:a16="http://schemas.microsoft.com/office/drawing/2014/main" id="{3AE36CAC-004E-7846-90AE-55930F870E6B}"/>
              </a:ext>
            </a:extLst>
          </p:cNvPr>
          <p:cNvGrpSpPr/>
          <p:nvPr/>
        </p:nvGrpSpPr>
        <p:grpSpPr>
          <a:xfrm>
            <a:off x="3075467" y="1809750"/>
            <a:ext cx="658333" cy="609600"/>
            <a:chOff x="3075467" y="1809750"/>
            <a:chExt cx="658333" cy="609600"/>
          </a:xfrm>
        </p:grpSpPr>
        <p:cxnSp>
          <p:nvCxnSpPr>
            <p:cNvPr id="21" name="Konektor Panah Lurus 20">
              <a:extLst>
                <a:ext uri="{FF2B5EF4-FFF2-40B4-BE49-F238E27FC236}">
                  <a16:creationId xmlns:a16="http://schemas.microsoft.com/office/drawing/2014/main" id="{8FD3AB93-0EFE-E044-8AEC-6FE31D432FA5}"/>
                </a:ext>
              </a:extLst>
            </p:cNvPr>
            <p:cNvCxnSpPr>
              <a:cxnSpLocks/>
            </p:cNvCxnSpPr>
            <p:nvPr/>
          </p:nvCxnSpPr>
          <p:spPr>
            <a:xfrm>
              <a:off x="3075467" y="1809750"/>
              <a:ext cx="658333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Konektor Panah Lurus 21">
              <a:extLst>
                <a:ext uri="{FF2B5EF4-FFF2-40B4-BE49-F238E27FC236}">
                  <a16:creationId xmlns:a16="http://schemas.microsoft.com/office/drawing/2014/main" id="{00962ADA-C0EA-B947-ACD7-8C1652E954FA}"/>
                </a:ext>
              </a:extLst>
            </p:cNvPr>
            <p:cNvCxnSpPr>
              <a:cxnSpLocks/>
            </p:cNvCxnSpPr>
            <p:nvPr/>
          </p:nvCxnSpPr>
          <p:spPr>
            <a:xfrm>
              <a:off x="3505200" y="241935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Konektor Panah Lurus 29">
            <a:extLst>
              <a:ext uri="{FF2B5EF4-FFF2-40B4-BE49-F238E27FC236}">
                <a16:creationId xmlns:a16="http://schemas.microsoft.com/office/drawing/2014/main" id="{96E84AAE-F646-7C42-9083-A68CB11C37A2}"/>
              </a:ext>
            </a:extLst>
          </p:cNvPr>
          <p:cNvCxnSpPr>
            <a:cxnSpLocks/>
          </p:cNvCxnSpPr>
          <p:nvPr/>
        </p:nvCxnSpPr>
        <p:spPr>
          <a:xfrm flipV="1">
            <a:off x="3276600" y="3257550"/>
            <a:ext cx="45720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Konektor Lengkung 32">
            <a:extLst>
              <a:ext uri="{FF2B5EF4-FFF2-40B4-BE49-F238E27FC236}">
                <a16:creationId xmlns:a16="http://schemas.microsoft.com/office/drawing/2014/main" id="{3426CF75-A614-8B4F-8DFD-0D7CA7D3F0AA}"/>
              </a:ext>
            </a:extLst>
          </p:cNvPr>
          <p:cNvCxnSpPr>
            <a:cxnSpLocks/>
          </p:cNvCxnSpPr>
          <p:nvPr/>
        </p:nvCxnSpPr>
        <p:spPr>
          <a:xfrm>
            <a:off x="1143000" y="3638550"/>
            <a:ext cx="2259380" cy="380048"/>
          </a:xfrm>
          <a:prstGeom prst="curvedConnector3">
            <a:avLst>
              <a:gd name="adj1" fmla="val -15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60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BATASAN </a:t>
            </a:r>
            <a:r>
              <a:rPr lang="en-US" dirty="0">
                <a:latin typeface="Raleway" panose="020B0003030101060003" pitchFamily="34" charset="0"/>
              </a:rPr>
              <a:t>MASALAH</a:t>
            </a: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7049EA8B-0688-5F47-B8BF-3E7A2E8F122C}"/>
              </a:ext>
            </a:extLst>
          </p:cNvPr>
          <p:cNvSpPr txBox="1"/>
          <p:nvPr/>
        </p:nvSpPr>
        <p:spPr>
          <a:xfrm>
            <a:off x="388156" y="742950"/>
            <a:ext cx="8367688" cy="45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Data yang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digunakan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penelitian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adalah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data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tahun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2018 yang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diperoleh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dari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Dinas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Koperasi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Usaha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Mikro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Kecil dan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Menengah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Kota Bandung.</a:t>
            </a:r>
            <a:endParaRPr lang="id-ID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Lokasi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penelitian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dilakukan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di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wilayah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Kecamatan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Ujungberung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Kota Bandung.</a:t>
            </a:r>
            <a:r>
              <a:rPr lang="id-ID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Pemodelan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digunakan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adalah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pemodelan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berorientasi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objek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tools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yang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digunakan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adalah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UML (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Unified Modeling Language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).</a:t>
            </a: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Keluaran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yang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dihasilkan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berupa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website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dan LINE Bot. </a:t>
            </a: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Integrasi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LINE Bot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dilakukan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oleh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seorang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Admin</a:t>
            </a:r>
            <a:endParaRPr lang="id-ID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Data yang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dikelola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pada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website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berupa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data UMKM, data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produk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data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pemesanan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Pembangunan LINE Bot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menggunakan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metode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webhook,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pendekatan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sistem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pakar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dengan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metode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forward chaining,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algoritma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Jaro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-Winkler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Distance.</a:t>
            </a:r>
            <a:endParaRPr lang="id-ID" sz="1400" i="1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LINE Bot yang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dibangun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tidak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menerapkan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lebih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jauh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tentang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Natural Language Processing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id-ID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LINE Bot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digunakan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dalam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penelitian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berupa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akun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free plan.</a:t>
            </a:r>
            <a:endParaRPr lang="id-ID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endParaRPr lang="id-ID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01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eks 1">
            <a:extLst>
              <a:ext uri="{FF2B5EF4-FFF2-40B4-BE49-F238E27FC236}">
                <a16:creationId xmlns:a16="http://schemas.microsoft.com/office/drawing/2014/main" id="{AF439D7C-4B08-6F45-935E-80D960EE89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0" y="883820"/>
            <a:ext cx="8368363" cy="173255"/>
          </a:xfrm>
        </p:spPr>
        <p:txBody>
          <a:bodyPr/>
          <a:lstStyle/>
          <a:p>
            <a:r>
              <a:rPr lang="id-ID" i="1" dirty="0" err="1">
                <a:solidFill>
                  <a:schemeClr val="accent4"/>
                </a:solidFill>
              </a:rPr>
              <a:t>Cloud</a:t>
            </a:r>
            <a:r>
              <a:rPr lang="id-ID" i="1" dirty="0">
                <a:solidFill>
                  <a:schemeClr val="accent4"/>
                </a:solidFill>
              </a:rPr>
              <a:t> </a:t>
            </a:r>
            <a:r>
              <a:rPr lang="id-ID" i="1" dirty="0" err="1">
                <a:solidFill>
                  <a:schemeClr val="accent4"/>
                </a:solidFill>
              </a:rPr>
              <a:t>Computing</a:t>
            </a:r>
            <a:endParaRPr lang="id-ID" i="1" dirty="0">
              <a:solidFill>
                <a:schemeClr val="accent4"/>
              </a:solidFill>
            </a:endParaRPr>
          </a:p>
        </p:txBody>
      </p:sp>
      <p:sp>
        <p:nvSpPr>
          <p:cNvPr id="3" name="Judul 2">
            <a:extLst>
              <a:ext uri="{FF2B5EF4-FFF2-40B4-BE49-F238E27FC236}">
                <a16:creationId xmlns:a16="http://schemas.microsoft.com/office/drawing/2014/main" id="{175C42CC-A461-FA4D-9EED-8342BD84C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LANDASAN </a:t>
            </a:r>
            <a:r>
              <a:rPr lang="id-ID" dirty="0">
                <a:latin typeface="Raleway" panose="020B0003030101060003" pitchFamily="34" charset="0"/>
              </a:rPr>
              <a:t>TEORI</a:t>
            </a: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7AE76BD0-F0F2-094A-ABC1-39D4BDEC1EBD}"/>
              </a:ext>
            </a:extLst>
          </p:cNvPr>
          <p:cNvSpPr txBox="1"/>
          <p:nvPr/>
        </p:nvSpPr>
        <p:spPr>
          <a:xfrm>
            <a:off x="452325" y="1123950"/>
            <a:ext cx="83459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computing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adalah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evolusi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selanjutnya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internet “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awan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yang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merupakan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penyedia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hal-hal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berkaitan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tenaga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komputasi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hingga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infrastruktur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komputasi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aplikasi-aplikasi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proses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bisnis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hingga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kolaborasi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muncul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diakses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saaat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dibutuhkan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kapanpun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dimanapun</a:t>
            </a:r>
            <a:r>
              <a:rPr lang="id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4F864DF3-CD8C-6E4D-8D05-C64A2057BA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01168"/>
            <a:ext cx="3048000" cy="2138133"/>
          </a:xfrm>
          <a:prstGeom prst="rect">
            <a:avLst/>
          </a:prstGeom>
        </p:spPr>
      </p:pic>
      <p:pic>
        <p:nvPicPr>
          <p:cNvPr id="6" name="Gambar 5">
            <a:extLst>
              <a:ext uri="{FF2B5EF4-FFF2-40B4-BE49-F238E27FC236}">
                <a16:creationId xmlns:a16="http://schemas.microsoft.com/office/drawing/2014/main" id="{6F53A635-EE4D-C74C-8F96-5FD7ACB208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65379"/>
            <a:ext cx="2897341" cy="21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0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/>
    </p:bldLst>
  </p:timing>
</p:sld>
</file>

<file path=ppt/theme/theme1.xml><?xml version="1.0" encoding="utf-8"?>
<a:theme xmlns:a="http://schemas.openxmlformats.org/drawingml/2006/main" name="Default Theme">
  <a:themeElements>
    <a:clrScheme name="SlideSalad Theme_116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6E87F2"/>
      </a:accent1>
      <a:accent2>
        <a:srgbClr val="7172EE"/>
      </a:accent2>
      <a:accent3>
        <a:srgbClr val="7E5FE1"/>
      </a:accent3>
      <a:accent4>
        <a:srgbClr val="8A53D4"/>
      </a:accent4>
      <a:accent5>
        <a:srgbClr val="9738C7"/>
      </a:accent5>
      <a:accent6>
        <a:srgbClr val="A425BA"/>
      </a:accent6>
      <a:hlink>
        <a:srgbClr val="FFFFFF"/>
      </a:hlink>
      <a:folHlink>
        <a:srgbClr val="595959"/>
      </a:folHlink>
    </a:clrScheme>
    <a:fontScheme name="Custom 84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1"/>
        </a:solidFill>
        <a:ln w="9525">
          <a:noFill/>
          <a:round/>
          <a:headEnd/>
          <a:tailEnd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14644</TotalTime>
  <Words>2846</Words>
  <Application>Microsoft Macintosh PowerPoint</Application>
  <PresentationFormat>Peragaan Layar (16:9)</PresentationFormat>
  <Paragraphs>412</Paragraphs>
  <Slides>33</Slides>
  <Notes>15</Notes>
  <HiddenSlides>0</HiddenSlides>
  <MMClips>0</MMClips>
  <ScaleCrop>false</ScaleCrop>
  <HeadingPairs>
    <vt:vector size="6" baseType="variant">
      <vt:variant>
        <vt:lpstr>Font Dipakai</vt:lpstr>
      </vt:variant>
      <vt:variant>
        <vt:i4>10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</vt:lpstr>
      <vt:lpstr>Courier New</vt:lpstr>
      <vt:lpstr>Raleway</vt:lpstr>
      <vt:lpstr>Roboto</vt:lpstr>
      <vt:lpstr>Times New Roman</vt:lpstr>
      <vt:lpstr>Wingdings</vt:lpstr>
      <vt:lpstr>Default Theme</vt:lpstr>
      <vt:lpstr>Presentasi PowerPoint</vt:lpstr>
      <vt:lpstr>LATAR BELAKANG MASALAH</vt:lpstr>
      <vt:lpstr>LATAR BELAKANG MASALAH</vt:lpstr>
      <vt:lpstr>IDENTIFIKASI MASALAH</vt:lpstr>
      <vt:lpstr>MAKSUD &amp; TUJUAN</vt:lpstr>
      <vt:lpstr>METODOLOGI PENELITIAN</vt:lpstr>
      <vt:lpstr>METODOLOGI PENELITIAN</vt:lpstr>
      <vt:lpstr>BATASAN MASALAH</vt:lpstr>
      <vt:lpstr>LANDASAN TEORI</vt:lpstr>
      <vt:lpstr>LANDASAN TEORI</vt:lpstr>
      <vt:lpstr>LANDASAN TEORI</vt:lpstr>
      <vt:lpstr>LANDASAN TEORI</vt:lpstr>
      <vt:lpstr>LANDASAN TEORI</vt:lpstr>
      <vt:lpstr>LANDASAN TEORI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  <vt:lpstr>ANALISIS &amp; PERANCANGAN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High Tech</dc:creator>
  <cp:lastModifiedBy>Rangga Djatikusuma Lukman</cp:lastModifiedBy>
  <cp:revision>2194</cp:revision>
  <cp:lastPrinted>2019-05-11T07:36:45Z</cp:lastPrinted>
  <dcterms:created xsi:type="dcterms:W3CDTF">2015-09-08T18:46:55Z</dcterms:created>
  <dcterms:modified xsi:type="dcterms:W3CDTF">2019-05-30T01:14:30Z</dcterms:modified>
</cp:coreProperties>
</file>